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60" r:id="rId5"/>
    <p:sldId id="261" r:id="rId6"/>
    <p:sldId id="258"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5" d="100"/>
          <a:sy n="75" d="100"/>
        </p:scale>
        <p:origin x="-120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9CFDFC-A22E-3D4F-974E-CD6474B16F26}"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4BB-3064-9F4F-AD49-0768BA7BD2CA}" type="slidenum">
              <a:rPr lang="en-US" smtClean="0"/>
              <a:t>‹#›</a:t>
            </a:fld>
            <a:endParaRPr lang="en-US"/>
          </a:p>
        </p:txBody>
      </p:sp>
    </p:spTree>
    <p:extLst>
      <p:ext uri="{BB962C8B-B14F-4D97-AF65-F5344CB8AC3E}">
        <p14:creationId xmlns:p14="http://schemas.microsoft.com/office/powerpoint/2010/main" val="2938182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9CFDFC-A22E-3D4F-974E-CD6474B16F26}"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4BB-3064-9F4F-AD49-0768BA7BD2CA}" type="slidenum">
              <a:rPr lang="en-US" smtClean="0"/>
              <a:t>‹#›</a:t>
            </a:fld>
            <a:endParaRPr lang="en-US"/>
          </a:p>
        </p:txBody>
      </p:sp>
    </p:spTree>
    <p:extLst>
      <p:ext uri="{BB962C8B-B14F-4D97-AF65-F5344CB8AC3E}">
        <p14:creationId xmlns:p14="http://schemas.microsoft.com/office/powerpoint/2010/main" val="2873533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9CFDFC-A22E-3D4F-974E-CD6474B16F26}"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4BB-3064-9F4F-AD49-0768BA7BD2CA}" type="slidenum">
              <a:rPr lang="en-US" smtClean="0"/>
              <a:t>‹#›</a:t>
            </a:fld>
            <a:endParaRPr lang="en-US"/>
          </a:p>
        </p:txBody>
      </p:sp>
    </p:spTree>
    <p:extLst>
      <p:ext uri="{BB962C8B-B14F-4D97-AF65-F5344CB8AC3E}">
        <p14:creationId xmlns:p14="http://schemas.microsoft.com/office/powerpoint/2010/main" val="4197626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9CFDFC-A22E-3D4F-974E-CD6474B16F26}"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4BB-3064-9F4F-AD49-0768BA7BD2CA}" type="slidenum">
              <a:rPr lang="en-US" smtClean="0"/>
              <a:t>‹#›</a:t>
            </a:fld>
            <a:endParaRPr lang="en-US"/>
          </a:p>
        </p:txBody>
      </p:sp>
    </p:spTree>
    <p:extLst>
      <p:ext uri="{BB962C8B-B14F-4D97-AF65-F5344CB8AC3E}">
        <p14:creationId xmlns:p14="http://schemas.microsoft.com/office/powerpoint/2010/main" val="945453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9CFDFC-A22E-3D4F-974E-CD6474B16F26}" type="datetimeFigureOut">
              <a:rPr lang="en-US" smtClean="0"/>
              <a:t>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3F64BB-3064-9F4F-AD49-0768BA7BD2CA}" type="slidenum">
              <a:rPr lang="en-US" smtClean="0"/>
              <a:t>‹#›</a:t>
            </a:fld>
            <a:endParaRPr lang="en-US"/>
          </a:p>
        </p:txBody>
      </p:sp>
    </p:spTree>
    <p:extLst>
      <p:ext uri="{BB962C8B-B14F-4D97-AF65-F5344CB8AC3E}">
        <p14:creationId xmlns:p14="http://schemas.microsoft.com/office/powerpoint/2010/main" val="521253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9CFDFC-A22E-3D4F-974E-CD6474B16F26}" type="datetimeFigureOut">
              <a:rPr lang="en-US" smtClean="0"/>
              <a:t>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F64BB-3064-9F4F-AD49-0768BA7BD2CA}" type="slidenum">
              <a:rPr lang="en-US" smtClean="0"/>
              <a:t>‹#›</a:t>
            </a:fld>
            <a:endParaRPr lang="en-US"/>
          </a:p>
        </p:txBody>
      </p:sp>
    </p:spTree>
    <p:extLst>
      <p:ext uri="{BB962C8B-B14F-4D97-AF65-F5344CB8AC3E}">
        <p14:creationId xmlns:p14="http://schemas.microsoft.com/office/powerpoint/2010/main" val="2699726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9CFDFC-A22E-3D4F-974E-CD6474B16F26}" type="datetimeFigureOut">
              <a:rPr lang="en-US" smtClean="0"/>
              <a:t>3/1/17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3F64BB-3064-9F4F-AD49-0768BA7BD2CA}" type="slidenum">
              <a:rPr lang="en-US" smtClean="0"/>
              <a:t>‹#›</a:t>
            </a:fld>
            <a:endParaRPr lang="en-US"/>
          </a:p>
        </p:txBody>
      </p:sp>
    </p:spTree>
    <p:extLst>
      <p:ext uri="{BB962C8B-B14F-4D97-AF65-F5344CB8AC3E}">
        <p14:creationId xmlns:p14="http://schemas.microsoft.com/office/powerpoint/2010/main" val="1665011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9CFDFC-A22E-3D4F-974E-CD6474B16F26}" type="datetimeFigureOut">
              <a:rPr lang="en-US" smtClean="0"/>
              <a:t>3/1/17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3F64BB-3064-9F4F-AD49-0768BA7BD2CA}" type="slidenum">
              <a:rPr lang="en-US" smtClean="0"/>
              <a:t>‹#›</a:t>
            </a:fld>
            <a:endParaRPr lang="en-US"/>
          </a:p>
        </p:txBody>
      </p:sp>
    </p:spTree>
    <p:extLst>
      <p:ext uri="{BB962C8B-B14F-4D97-AF65-F5344CB8AC3E}">
        <p14:creationId xmlns:p14="http://schemas.microsoft.com/office/powerpoint/2010/main" val="2292314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9CFDFC-A22E-3D4F-974E-CD6474B16F26}" type="datetimeFigureOut">
              <a:rPr lang="en-US" smtClean="0"/>
              <a:t>3/1/17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3F64BB-3064-9F4F-AD49-0768BA7BD2CA}" type="slidenum">
              <a:rPr lang="en-US" smtClean="0"/>
              <a:t>‹#›</a:t>
            </a:fld>
            <a:endParaRPr lang="en-US"/>
          </a:p>
        </p:txBody>
      </p:sp>
    </p:spTree>
    <p:extLst>
      <p:ext uri="{BB962C8B-B14F-4D97-AF65-F5344CB8AC3E}">
        <p14:creationId xmlns:p14="http://schemas.microsoft.com/office/powerpoint/2010/main" val="2254961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9CFDFC-A22E-3D4F-974E-CD6474B16F26}" type="datetimeFigureOut">
              <a:rPr lang="en-US" smtClean="0"/>
              <a:t>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F64BB-3064-9F4F-AD49-0768BA7BD2CA}" type="slidenum">
              <a:rPr lang="en-US" smtClean="0"/>
              <a:t>‹#›</a:t>
            </a:fld>
            <a:endParaRPr lang="en-US"/>
          </a:p>
        </p:txBody>
      </p:sp>
    </p:spTree>
    <p:extLst>
      <p:ext uri="{BB962C8B-B14F-4D97-AF65-F5344CB8AC3E}">
        <p14:creationId xmlns:p14="http://schemas.microsoft.com/office/powerpoint/2010/main" val="3829883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9CFDFC-A22E-3D4F-974E-CD6474B16F26}" type="datetimeFigureOut">
              <a:rPr lang="en-US" smtClean="0"/>
              <a:t>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3F64BB-3064-9F4F-AD49-0768BA7BD2CA}" type="slidenum">
              <a:rPr lang="en-US" smtClean="0"/>
              <a:t>‹#›</a:t>
            </a:fld>
            <a:endParaRPr lang="en-US"/>
          </a:p>
        </p:txBody>
      </p:sp>
    </p:spTree>
    <p:extLst>
      <p:ext uri="{BB962C8B-B14F-4D97-AF65-F5344CB8AC3E}">
        <p14:creationId xmlns:p14="http://schemas.microsoft.com/office/powerpoint/2010/main" val="242078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9CFDFC-A22E-3D4F-974E-CD6474B16F26}" type="datetimeFigureOut">
              <a:rPr lang="en-US" smtClean="0"/>
              <a:t>3/1/17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3F64BB-3064-9F4F-AD49-0768BA7BD2CA}" type="slidenum">
              <a:rPr lang="en-US" smtClean="0"/>
              <a:t>‹#›</a:t>
            </a:fld>
            <a:endParaRPr lang="en-US"/>
          </a:p>
        </p:txBody>
      </p:sp>
    </p:spTree>
    <p:extLst>
      <p:ext uri="{BB962C8B-B14F-4D97-AF65-F5344CB8AC3E}">
        <p14:creationId xmlns:p14="http://schemas.microsoft.com/office/powerpoint/2010/main" val="38118126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Artistic Freedom</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3055891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20295"/>
          </a:xfrm>
        </p:spPr>
        <p:txBody>
          <a:bodyPr/>
          <a:lstStyle/>
          <a:p>
            <a:endParaRPr lang="en-US" dirty="0"/>
          </a:p>
        </p:txBody>
      </p:sp>
      <p:pic>
        <p:nvPicPr>
          <p:cNvPr id="4" name="Content Placeholder 3" descr="Slide1.jpg"/>
          <p:cNvPicPr>
            <a:picLocks noGrp="1" noChangeAspect="1"/>
          </p:cNvPicPr>
          <p:nvPr>
            <p:ph idx="1"/>
          </p:nvPr>
        </p:nvPicPr>
        <p:blipFill>
          <a:blip r:embed="rId2">
            <a:extLst>
              <a:ext uri="{28A0092B-C50C-407E-A947-70E740481C1C}">
                <a14:useLocalDpi xmlns:a14="http://schemas.microsoft.com/office/drawing/2010/main" val="0"/>
              </a:ext>
            </a:extLst>
          </a:blip>
          <a:srcRect t="13336" b="13336"/>
          <a:stretch>
            <a:fillRect/>
          </a:stretch>
        </p:blipFill>
        <p:spPr/>
      </p:pic>
    </p:spTree>
    <p:extLst>
      <p:ext uri="{BB962C8B-B14F-4D97-AF65-F5344CB8AC3E}">
        <p14:creationId xmlns:p14="http://schemas.microsoft.com/office/powerpoint/2010/main" val="291762105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Introduction</a:t>
            </a:r>
          </a:p>
          <a:p>
            <a:r>
              <a:rPr lang="en-US" dirty="0" smtClean="0"/>
              <a:t>Reflections (What’s new?)</a:t>
            </a:r>
          </a:p>
          <a:p>
            <a:r>
              <a:rPr lang="en-US" dirty="0" smtClean="0"/>
              <a:t>This Present Moment (helps to set up Human Rights thread)…</a:t>
            </a:r>
          </a:p>
          <a:p>
            <a:r>
              <a:rPr lang="en-US" dirty="0" smtClean="0"/>
              <a:t>Human Rights</a:t>
            </a:r>
          </a:p>
          <a:p>
            <a:pPr lvl="1"/>
            <a:r>
              <a:rPr lang="en-US" dirty="0" smtClean="0"/>
              <a:t>political &amp; civil</a:t>
            </a:r>
          </a:p>
          <a:p>
            <a:pPr lvl="1"/>
            <a:r>
              <a:rPr lang="en-US" dirty="0" smtClean="0"/>
              <a:t>social &amp; economic</a:t>
            </a:r>
          </a:p>
          <a:p>
            <a:r>
              <a:rPr lang="en-US" dirty="0" smtClean="0"/>
              <a:t>Trends (e.g. good and bad) </a:t>
            </a:r>
          </a:p>
          <a:p>
            <a:r>
              <a:rPr lang="en-US" dirty="0" smtClean="0"/>
              <a:t>Innovations</a:t>
            </a:r>
          </a:p>
          <a:p>
            <a:pPr lvl="1"/>
            <a:r>
              <a:rPr lang="en-US" dirty="0"/>
              <a:t>n</a:t>
            </a:r>
            <a:r>
              <a:rPr lang="en-US" dirty="0" smtClean="0"/>
              <a:t>ew language (e.g. </a:t>
            </a:r>
            <a:r>
              <a:rPr lang="en-US" dirty="0" err="1" smtClean="0"/>
              <a:t>artivist</a:t>
            </a:r>
            <a:r>
              <a:rPr lang="en-US" dirty="0" smtClean="0"/>
              <a:t>, socially-engaged, actor for change)</a:t>
            </a:r>
          </a:p>
          <a:p>
            <a:pPr lvl="1"/>
            <a:r>
              <a:rPr lang="en-US" dirty="0"/>
              <a:t>n</a:t>
            </a:r>
            <a:r>
              <a:rPr lang="en-US" dirty="0" smtClean="0"/>
              <a:t>ew organizational forms (this broadens the CSO section on advocacy to funding bodies, legal aid &amp; holistic approaches)</a:t>
            </a:r>
          </a:p>
          <a:p>
            <a:pPr lvl="1"/>
            <a:r>
              <a:rPr lang="en-US" dirty="0" smtClean="0"/>
              <a:t>how policy shifts set the stage for these innovations?</a:t>
            </a:r>
          </a:p>
          <a:p>
            <a:pPr lvl="1"/>
            <a:endParaRPr lang="en-US" dirty="0" smtClean="0"/>
          </a:p>
          <a:p>
            <a:pPr marL="457200" lvl="1" indent="0">
              <a:buNone/>
            </a:pPr>
            <a:endParaRPr lang="en-US" dirty="0" smtClean="0"/>
          </a:p>
          <a:p>
            <a:pPr lvl="1"/>
            <a:endParaRPr lang="en-US" dirty="0" smtClean="0"/>
          </a:p>
          <a:p>
            <a:endParaRPr lang="en-US" dirty="0"/>
          </a:p>
        </p:txBody>
      </p:sp>
    </p:spTree>
    <p:extLst>
      <p:ext uri="{BB962C8B-B14F-4D97-AF65-F5344CB8AC3E}">
        <p14:creationId xmlns:p14="http://schemas.microsoft.com/office/powerpoint/2010/main" val="141118792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(cont.)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Obstacles to Artistic Freedom (incl. difficulty to implement in policy sense)</a:t>
            </a:r>
          </a:p>
          <a:p>
            <a:r>
              <a:rPr lang="en-US" dirty="0" smtClean="0"/>
              <a:t>Indicators to be monitored</a:t>
            </a:r>
          </a:p>
          <a:p>
            <a:r>
              <a:rPr lang="en-US" dirty="0" smtClean="0"/>
              <a:t>2030 Sustainable Development Agenda</a:t>
            </a:r>
          </a:p>
          <a:p>
            <a:r>
              <a:rPr lang="en-US" dirty="0" smtClean="0"/>
              <a:t>Other things to watch—new developments</a:t>
            </a:r>
          </a:p>
          <a:p>
            <a:r>
              <a:rPr lang="en-US" dirty="0" smtClean="0"/>
              <a:t>Conclusion</a:t>
            </a:r>
          </a:p>
          <a:p>
            <a:r>
              <a:rPr lang="en-US" dirty="0" smtClean="0"/>
              <a:t>Embedded:</a:t>
            </a:r>
          </a:p>
          <a:p>
            <a:pPr lvl="1"/>
            <a:r>
              <a:rPr lang="en-US" dirty="0" smtClean="0"/>
              <a:t>case studies </a:t>
            </a:r>
          </a:p>
          <a:p>
            <a:pPr lvl="1"/>
            <a:r>
              <a:rPr lang="en-US" dirty="0" smtClean="0"/>
              <a:t>quotes</a:t>
            </a:r>
          </a:p>
          <a:p>
            <a:pPr lvl="1"/>
            <a:r>
              <a:rPr lang="en-US" dirty="0" smtClean="0"/>
              <a:t>design: photos, graphics</a:t>
            </a:r>
          </a:p>
          <a:p>
            <a:pPr lvl="1"/>
            <a:r>
              <a:rPr lang="en-US" dirty="0"/>
              <a:t>t</a:t>
            </a:r>
            <a:r>
              <a:rPr lang="en-US" dirty="0" smtClean="0"/>
              <a:t>imeline (experimental)</a:t>
            </a:r>
          </a:p>
          <a:p>
            <a:endParaRPr lang="en-US" dirty="0"/>
          </a:p>
        </p:txBody>
      </p:sp>
    </p:spTree>
    <p:extLst>
      <p:ext uri="{BB962C8B-B14F-4D97-AF65-F5344CB8AC3E}">
        <p14:creationId xmlns:p14="http://schemas.microsoft.com/office/powerpoint/2010/main" val="298608627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‘Formal’ Cases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New government policy &amp; measures, e.g. Sweden (development assistance), Tunisia (article 42 of new constitution);</a:t>
            </a:r>
          </a:p>
          <a:p>
            <a:r>
              <a:rPr lang="en-US" dirty="0" smtClean="0"/>
              <a:t>Symbolic actions, declarations &amp; publications, e.g. Carthage Declaration on the Protection of Artists in Vulnerable Situations; Amsterdam ‘artist visa’</a:t>
            </a:r>
          </a:p>
          <a:p>
            <a:r>
              <a:rPr lang="en-US" dirty="0" smtClean="0"/>
              <a:t>Bi-lateral participation or cooperation where it didn’t previously exist (still looking for good examples??)</a:t>
            </a:r>
          </a:p>
          <a:p>
            <a:r>
              <a:rPr lang="en-US" dirty="0" smtClean="0"/>
              <a:t>Funding mechanisms that function &amp; set precedent e.g. Nordic countries</a:t>
            </a:r>
          </a:p>
          <a:p>
            <a:r>
              <a:rPr lang="en-US" dirty="0" smtClean="0"/>
              <a:t>City Leadership (bilateral partnerships such as Amsterdam to Sao Paulo, and/or a city countering state stance or </a:t>
            </a:r>
            <a:r>
              <a:rPr lang="en-US" smtClean="0"/>
              <a:t>area norms such </a:t>
            </a:r>
            <a:r>
              <a:rPr lang="en-US" dirty="0" smtClean="0"/>
              <a:t>as Mexico City)</a:t>
            </a:r>
            <a:endParaRPr lang="en-US" dirty="0"/>
          </a:p>
        </p:txBody>
      </p:sp>
    </p:spTree>
    <p:extLst>
      <p:ext uri="{BB962C8B-B14F-4D97-AF65-F5344CB8AC3E}">
        <p14:creationId xmlns:p14="http://schemas.microsoft.com/office/powerpoint/2010/main" val="355009849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Non-</a:t>
            </a:r>
            <a:r>
              <a:rPr lang="en-US" dirty="0"/>
              <a:t>F</a:t>
            </a:r>
            <a:r>
              <a:rPr lang="en-US" dirty="0" smtClean="0"/>
              <a:t>ormal </a:t>
            </a:r>
            <a:r>
              <a:rPr lang="en-US" dirty="0"/>
              <a:t>C</a:t>
            </a:r>
            <a:r>
              <a:rPr lang="en-US" dirty="0" smtClean="0"/>
              <a:t>ases as Ecosystem</a:t>
            </a:r>
            <a:endParaRPr lang="en-US" dirty="0"/>
          </a:p>
        </p:txBody>
      </p:sp>
      <p:sp>
        <p:nvSpPr>
          <p:cNvPr id="3" name="Content Placeholder 2"/>
          <p:cNvSpPr>
            <a:spLocks noGrp="1"/>
          </p:cNvSpPr>
          <p:nvPr>
            <p:ph idx="1"/>
          </p:nvPr>
        </p:nvSpPr>
        <p:spPr/>
        <p:txBody>
          <a:bodyPr/>
          <a:lstStyle/>
          <a:p>
            <a:r>
              <a:rPr lang="en-US" b="1" dirty="0" smtClean="0"/>
              <a:t>Artist</a:t>
            </a:r>
            <a:r>
              <a:rPr lang="en-US" dirty="0" smtClean="0"/>
              <a:t> e.g. Mohammed Siam, </a:t>
            </a:r>
            <a:r>
              <a:rPr lang="en-US" dirty="0" err="1" smtClean="0"/>
              <a:t>Rafram</a:t>
            </a:r>
            <a:r>
              <a:rPr lang="en-US" dirty="0" smtClean="0"/>
              <a:t> </a:t>
            </a:r>
            <a:r>
              <a:rPr lang="en-US" dirty="0" err="1" smtClean="0"/>
              <a:t>Chaddad</a:t>
            </a:r>
            <a:r>
              <a:rPr lang="en-US" dirty="0" smtClean="0"/>
              <a:t>, Tania </a:t>
            </a:r>
            <a:r>
              <a:rPr lang="en-US" dirty="0" err="1" smtClean="0"/>
              <a:t>Bruguera</a:t>
            </a:r>
            <a:r>
              <a:rPr lang="en-US" dirty="0" smtClean="0"/>
              <a:t>, </a:t>
            </a:r>
            <a:r>
              <a:rPr lang="en-US" dirty="0" err="1" smtClean="0"/>
              <a:t>Samandal’s</a:t>
            </a:r>
            <a:r>
              <a:rPr lang="en-US" dirty="0" smtClean="0"/>
              <a:t> </a:t>
            </a:r>
            <a:r>
              <a:rPr lang="en-US" dirty="0" err="1" smtClean="0"/>
              <a:t>crowdfunding</a:t>
            </a:r>
            <a:r>
              <a:rPr lang="en-US" dirty="0" smtClean="0"/>
              <a:t>)</a:t>
            </a:r>
          </a:p>
          <a:p>
            <a:r>
              <a:rPr lang="en-US" b="1" dirty="0" smtClean="0"/>
              <a:t>Space</a:t>
            </a:r>
            <a:r>
              <a:rPr lang="en-US" dirty="0" smtClean="0"/>
              <a:t> e.g. No Lugar (Quito), </a:t>
            </a:r>
            <a:r>
              <a:rPr lang="en-US" dirty="0" err="1" smtClean="0"/>
              <a:t>Hammana</a:t>
            </a:r>
            <a:r>
              <a:rPr lang="en-US" dirty="0" smtClean="0"/>
              <a:t> (Beirut), Port Said Cultural Center (Egypt)</a:t>
            </a:r>
          </a:p>
          <a:p>
            <a:r>
              <a:rPr lang="en-US" b="1" dirty="0" smtClean="0"/>
              <a:t>Organization</a:t>
            </a:r>
            <a:r>
              <a:rPr lang="en-US" dirty="0" smtClean="0"/>
              <a:t> e.g. Al </a:t>
            </a:r>
            <a:r>
              <a:rPr lang="en-US" dirty="0" err="1" smtClean="0"/>
              <a:t>Mawred’s</a:t>
            </a:r>
            <a:r>
              <a:rPr lang="en-US" dirty="0" smtClean="0"/>
              <a:t> </a:t>
            </a:r>
            <a:r>
              <a:rPr lang="en-US" i="1" dirty="0" smtClean="0"/>
              <a:t>Be With Art</a:t>
            </a:r>
            <a:r>
              <a:rPr lang="en-US" dirty="0" smtClean="0"/>
              <a:t>, Roberto </a:t>
            </a:r>
            <a:r>
              <a:rPr lang="en-US" dirty="0" err="1" smtClean="0"/>
              <a:t>Cimetti</a:t>
            </a:r>
            <a:r>
              <a:rPr lang="en-US" dirty="0" smtClean="0"/>
              <a:t> Fund’s </a:t>
            </a:r>
            <a:r>
              <a:rPr lang="en-US" i="1" dirty="0" smtClean="0"/>
              <a:t>In Exile</a:t>
            </a:r>
            <a:r>
              <a:rPr lang="en-US" dirty="0" smtClean="0"/>
              <a:t>, </a:t>
            </a:r>
            <a:r>
              <a:rPr lang="en-US" dirty="0" err="1" smtClean="0"/>
              <a:t>Nhimbe</a:t>
            </a:r>
            <a:r>
              <a:rPr lang="en-US" dirty="0" smtClean="0"/>
              <a:t> Trust</a:t>
            </a:r>
          </a:p>
          <a:p>
            <a:r>
              <a:rPr lang="en-US" b="1" dirty="0" smtClean="0"/>
              <a:t>Network</a:t>
            </a:r>
            <a:r>
              <a:rPr lang="en-US" dirty="0" smtClean="0"/>
              <a:t> e.g. Arterial Africa</a:t>
            </a:r>
          </a:p>
          <a:p>
            <a:r>
              <a:rPr lang="en-US" b="1" dirty="0" smtClean="0"/>
              <a:t>Community Initiative </a:t>
            </a:r>
            <a:r>
              <a:rPr lang="en-US" dirty="0" smtClean="0"/>
              <a:t>e.g. UNICORN (Sweden)</a:t>
            </a:r>
            <a:endParaRPr lang="en-US" dirty="0"/>
          </a:p>
        </p:txBody>
      </p:sp>
    </p:spTree>
    <p:extLst>
      <p:ext uri="{BB962C8B-B14F-4D97-AF65-F5344CB8AC3E}">
        <p14:creationId xmlns:p14="http://schemas.microsoft.com/office/powerpoint/2010/main" val="15219408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a:t>Art works </a:t>
            </a:r>
            <a:r>
              <a:rPr lang="en-US" dirty="0" err="1"/>
              <a:t>subterraneanly</a:t>
            </a:r>
            <a:r>
              <a:rPr lang="en-US" dirty="0"/>
              <a:t>. It’s never the striking, superficial cause and effect people would like to see. Art goes underground into people’s dreams and surfaces months later in strange, unexpected actions. People bring a sort of instant-coffee expectation to art; they’d like the results to be immediate. It doesn’t work that way. I like that image of art dropping down through the various layers of the individual’s psyche, into dreams, stirring around there and then surfacing later in action.  </a:t>
            </a:r>
            <a:endParaRPr lang="en-US" dirty="0" smtClean="0"/>
          </a:p>
          <a:p>
            <a:pPr marL="0" indent="0">
              <a:buNone/>
            </a:pPr>
            <a:endParaRPr lang="en-US" dirty="0" smtClean="0"/>
          </a:p>
          <a:p>
            <a:pPr marL="0" indent="0">
              <a:buNone/>
            </a:pPr>
            <a:r>
              <a:rPr lang="en-US" dirty="0" smtClean="0"/>
              <a:t>– </a:t>
            </a:r>
            <a:r>
              <a:rPr lang="en-US" dirty="0"/>
              <a:t>Athol </a:t>
            </a:r>
            <a:r>
              <a:rPr lang="en-US" dirty="0" err="1" smtClean="0"/>
              <a:t>Fugard</a:t>
            </a: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418145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 (cont.)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a:t>Public media falls under the aegis of the State Party that lays the editorial policy and in some instances the editorial policy may act as an impediment to full cultural expressions. The tendency may be to ban seemingly unpalatable cultural expressions in the eyes of the State Party. </a:t>
            </a:r>
            <a:endParaRPr lang="en-US" dirty="0"/>
          </a:p>
          <a:p>
            <a:pPr marL="0" indent="0">
              <a:buNone/>
            </a:pPr>
            <a:endParaRPr lang="en-US" dirty="0" smtClean="0"/>
          </a:p>
          <a:p>
            <a:pPr marL="0" indent="0">
              <a:buNone/>
            </a:pPr>
            <a:r>
              <a:rPr lang="en-US" smtClean="0"/>
              <a:t>– Zimbabwe QPR</a:t>
            </a:r>
            <a:endParaRPr lang="en-US" dirty="0" smtClean="0"/>
          </a:p>
          <a:p>
            <a:pPr marL="0" indent="0">
              <a:buNone/>
            </a:pPr>
            <a:endParaRPr lang="en-US" dirty="0" smtClean="0"/>
          </a:p>
        </p:txBody>
      </p:sp>
    </p:spTree>
    <p:extLst>
      <p:ext uri="{BB962C8B-B14F-4D97-AF65-F5344CB8AC3E}">
        <p14:creationId xmlns:p14="http://schemas.microsoft.com/office/powerpoint/2010/main" val="35188951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101</TotalTime>
  <Words>471</Words>
  <Application>Microsoft Macintosh PowerPoint</Application>
  <PresentationFormat>On-screen Show (4:3)</PresentationFormat>
  <Paragraphs>46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Artistic Freedom</vt:lpstr>
      <vt:lpstr>PowerPoint Presentation</vt:lpstr>
      <vt:lpstr>Structure  </vt:lpstr>
      <vt:lpstr>Structure (cont.)</vt:lpstr>
      <vt:lpstr>‘Formal’ Cases</vt:lpstr>
      <vt:lpstr>Non-Formal Cases as Ecosystem</vt:lpstr>
      <vt:lpstr>Quotes</vt:lpstr>
      <vt:lpstr>Quotes (cont.)  </vt:lpstr>
    </vt:vector>
  </TitlesOfParts>
  <Company>Global Arts Corps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Artistic Freedom</dc:title>
  <dc:creator>Todd Lester</dc:creator>
  <cp:lastModifiedBy>Todd Lester</cp:lastModifiedBy>
  <cp:revision>7</cp:revision>
  <dcterms:created xsi:type="dcterms:W3CDTF">2017-03-01T07:30:59Z</dcterms:created>
  <dcterms:modified xsi:type="dcterms:W3CDTF">2017-03-01T09:27:12Z</dcterms:modified>
</cp:coreProperties>
</file>