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73" r:id="rId3"/>
    <p:sldId id="259" r:id="rId4"/>
    <p:sldId id="263" r:id="rId5"/>
    <p:sldId id="264" r:id="rId6"/>
    <p:sldId id="265" r:id="rId7"/>
    <p:sldId id="266" r:id="rId8"/>
    <p:sldId id="267" r:id="rId9"/>
    <p:sldId id="268" r:id="rId10"/>
    <p:sldId id="269" r:id="rId11"/>
    <p:sldId id="270" r:id="rId12"/>
    <p:sldId id="271" r:id="rId13"/>
    <p:sldId id="272" r:id="rId14"/>
    <p:sldId id="257" r:id="rId15"/>
    <p:sldId id="276" r:id="rId16"/>
    <p:sldId id="260" r:id="rId17"/>
    <p:sldId id="261" r:id="rId18"/>
    <p:sldId id="262" r:id="rId19"/>
    <p:sldId id="275" r:id="rId20"/>
    <p:sldId id="274" r:id="rId21"/>
    <p:sldId id="2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74" autoAdjust="0"/>
    <p:restoredTop sz="94660"/>
  </p:normalViewPr>
  <p:slideViewPr>
    <p:cSldViewPr snapToGrid="0">
      <p:cViewPr varScale="1">
        <p:scale>
          <a:sx n="72" d="100"/>
          <a:sy n="72" d="100"/>
        </p:scale>
        <p:origin x="7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3A424D6-B5CA-4E82-B5E5-67C7D17096F5}" type="datetimeFigureOut">
              <a:rPr lang="en-GB" smtClean="0"/>
              <a:t>02/03/2017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F04FD9-BC2D-47D7-80CB-9B0E1AF428B6}" type="slidenum">
              <a:rPr lang="en-GB" smtClean="0"/>
              <a:t>‹#›</a:t>
            </a:fld>
            <a:endParaRPr lang="en-GB"/>
          </a:p>
        </p:txBody>
      </p:sp>
    </p:spTree>
    <p:extLst>
      <p:ext uri="{BB962C8B-B14F-4D97-AF65-F5344CB8AC3E}">
        <p14:creationId xmlns:p14="http://schemas.microsoft.com/office/powerpoint/2010/main" val="106644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3A424D6-B5CA-4E82-B5E5-67C7D17096F5}" type="datetimeFigureOut">
              <a:rPr lang="en-GB" smtClean="0"/>
              <a:t>02/03/2017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F04FD9-BC2D-47D7-80CB-9B0E1AF428B6}" type="slidenum">
              <a:rPr lang="en-GB" smtClean="0"/>
              <a:t>‹#›</a:t>
            </a:fld>
            <a:endParaRPr lang="en-GB"/>
          </a:p>
        </p:txBody>
      </p:sp>
    </p:spTree>
    <p:extLst>
      <p:ext uri="{BB962C8B-B14F-4D97-AF65-F5344CB8AC3E}">
        <p14:creationId xmlns:p14="http://schemas.microsoft.com/office/powerpoint/2010/main" val="78112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3A424D6-B5CA-4E82-B5E5-67C7D17096F5}" type="datetimeFigureOut">
              <a:rPr lang="en-GB" smtClean="0"/>
              <a:t>02/03/2017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F04FD9-BC2D-47D7-80CB-9B0E1AF428B6}" type="slidenum">
              <a:rPr lang="en-GB" smtClean="0"/>
              <a:t>‹#›</a:t>
            </a:fld>
            <a:endParaRPr lang="en-GB"/>
          </a:p>
        </p:txBody>
      </p:sp>
    </p:spTree>
    <p:extLst>
      <p:ext uri="{BB962C8B-B14F-4D97-AF65-F5344CB8AC3E}">
        <p14:creationId xmlns:p14="http://schemas.microsoft.com/office/powerpoint/2010/main" val="1903903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3A424D6-B5CA-4E82-B5E5-67C7D17096F5}" type="datetimeFigureOut">
              <a:rPr lang="en-GB" smtClean="0"/>
              <a:t>02/03/2017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F04FD9-BC2D-47D7-80CB-9B0E1AF428B6}" type="slidenum">
              <a:rPr lang="en-GB" smtClean="0"/>
              <a:t>‹#›</a:t>
            </a:fld>
            <a:endParaRPr lang="en-GB"/>
          </a:p>
        </p:txBody>
      </p:sp>
    </p:spTree>
    <p:extLst>
      <p:ext uri="{BB962C8B-B14F-4D97-AF65-F5344CB8AC3E}">
        <p14:creationId xmlns:p14="http://schemas.microsoft.com/office/powerpoint/2010/main" val="1171620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3A424D6-B5CA-4E82-B5E5-67C7D17096F5}" type="datetimeFigureOut">
              <a:rPr lang="en-GB" smtClean="0"/>
              <a:t>02/03/2017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F04FD9-BC2D-47D7-80CB-9B0E1AF428B6}" type="slidenum">
              <a:rPr lang="en-GB" smtClean="0"/>
              <a:t>‹#›</a:t>
            </a:fld>
            <a:endParaRPr lang="en-GB"/>
          </a:p>
        </p:txBody>
      </p:sp>
    </p:spTree>
    <p:extLst>
      <p:ext uri="{BB962C8B-B14F-4D97-AF65-F5344CB8AC3E}">
        <p14:creationId xmlns:p14="http://schemas.microsoft.com/office/powerpoint/2010/main" val="2364699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3A424D6-B5CA-4E82-B5E5-67C7D17096F5}" type="datetimeFigureOut">
              <a:rPr lang="en-GB" smtClean="0"/>
              <a:t>02/03/2017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5F04FD9-BC2D-47D7-80CB-9B0E1AF428B6}" type="slidenum">
              <a:rPr lang="en-GB" smtClean="0"/>
              <a:t>‹#›</a:t>
            </a:fld>
            <a:endParaRPr lang="en-GB"/>
          </a:p>
        </p:txBody>
      </p:sp>
    </p:spTree>
    <p:extLst>
      <p:ext uri="{BB962C8B-B14F-4D97-AF65-F5344CB8AC3E}">
        <p14:creationId xmlns:p14="http://schemas.microsoft.com/office/powerpoint/2010/main" val="3462661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3A424D6-B5CA-4E82-B5E5-67C7D17096F5}" type="datetimeFigureOut">
              <a:rPr lang="en-GB" smtClean="0"/>
              <a:t>02/03/2017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5F04FD9-BC2D-47D7-80CB-9B0E1AF428B6}" type="slidenum">
              <a:rPr lang="en-GB" smtClean="0"/>
              <a:t>‹#›</a:t>
            </a:fld>
            <a:endParaRPr lang="en-GB"/>
          </a:p>
        </p:txBody>
      </p:sp>
    </p:spTree>
    <p:extLst>
      <p:ext uri="{BB962C8B-B14F-4D97-AF65-F5344CB8AC3E}">
        <p14:creationId xmlns:p14="http://schemas.microsoft.com/office/powerpoint/2010/main" val="2545738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3A424D6-B5CA-4E82-B5E5-67C7D17096F5}" type="datetimeFigureOut">
              <a:rPr lang="en-GB" smtClean="0"/>
              <a:t>02/03/2017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5F04FD9-BC2D-47D7-80CB-9B0E1AF428B6}" type="slidenum">
              <a:rPr lang="en-GB" smtClean="0"/>
              <a:t>‹#›</a:t>
            </a:fld>
            <a:endParaRPr lang="en-GB"/>
          </a:p>
        </p:txBody>
      </p:sp>
    </p:spTree>
    <p:extLst>
      <p:ext uri="{BB962C8B-B14F-4D97-AF65-F5344CB8AC3E}">
        <p14:creationId xmlns:p14="http://schemas.microsoft.com/office/powerpoint/2010/main" val="944504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A424D6-B5CA-4E82-B5E5-67C7D17096F5}" type="datetimeFigureOut">
              <a:rPr lang="en-GB" smtClean="0"/>
              <a:t>02/03/2017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5F04FD9-BC2D-47D7-80CB-9B0E1AF428B6}" type="slidenum">
              <a:rPr lang="en-GB" smtClean="0"/>
              <a:t>‹#›</a:t>
            </a:fld>
            <a:endParaRPr lang="en-GB"/>
          </a:p>
        </p:txBody>
      </p:sp>
    </p:spTree>
    <p:extLst>
      <p:ext uri="{BB962C8B-B14F-4D97-AF65-F5344CB8AC3E}">
        <p14:creationId xmlns:p14="http://schemas.microsoft.com/office/powerpoint/2010/main" val="282526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3A424D6-B5CA-4E82-B5E5-67C7D17096F5}" type="datetimeFigureOut">
              <a:rPr lang="en-GB" smtClean="0"/>
              <a:t>02/03/2017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5F04FD9-BC2D-47D7-80CB-9B0E1AF428B6}" type="slidenum">
              <a:rPr lang="en-GB" smtClean="0"/>
              <a:t>‹#›</a:t>
            </a:fld>
            <a:endParaRPr lang="en-GB"/>
          </a:p>
        </p:txBody>
      </p:sp>
    </p:spTree>
    <p:extLst>
      <p:ext uri="{BB962C8B-B14F-4D97-AF65-F5344CB8AC3E}">
        <p14:creationId xmlns:p14="http://schemas.microsoft.com/office/powerpoint/2010/main" val="423700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3A424D6-B5CA-4E82-B5E5-67C7D17096F5}" type="datetimeFigureOut">
              <a:rPr lang="en-GB" smtClean="0"/>
              <a:t>02/03/2017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5F04FD9-BC2D-47D7-80CB-9B0E1AF428B6}" type="slidenum">
              <a:rPr lang="en-GB" smtClean="0"/>
              <a:t>‹#›</a:t>
            </a:fld>
            <a:endParaRPr lang="en-GB"/>
          </a:p>
        </p:txBody>
      </p:sp>
    </p:spTree>
    <p:extLst>
      <p:ext uri="{BB962C8B-B14F-4D97-AF65-F5344CB8AC3E}">
        <p14:creationId xmlns:p14="http://schemas.microsoft.com/office/powerpoint/2010/main" val="221750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A424D6-B5CA-4E82-B5E5-67C7D17096F5}" type="datetimeFigureOut">
              <a:rPr lang="en-GB" smtClean="0"/>
              <a:t>02/03/2017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F04FD9-BC2D-47D7-80CB-9B0E1AF428B6}" type="slidenum">
              <a:rPr lang="en-GB" smtClean="0"/>
              <a:t>‹#›</a:t>
            </a:fld>
            <a:endParaRPr lang="en-GB"/>
          </a:p>
        </p:txBody>
      </p:sp>
    </p:spTree>
    <p:extLst>
      <p:ext uri="{BB962C8B-B14F-4D97-AF65-F5344CB8AC3E}">
        <p14:creationId xmlns:p14="http://schemas.microsoft.com/office/powerpoint/2010/main" val="4120443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Indicators</a:t>
            </a:r>
          </a:p>
        </p:txBody>
      </p:sp>
      <p:sp>
        <p:nvSpPr>
          <p:cNvPr id="3" name="Content Placeholder 2"/>
          <p:cNvSpPr>
            <a:spLocks noGrp="1"/>
          </p:cNvSpPr>
          <p:nvPr>
            <p:ph idx="1"/>
          </p:nvPr>
        </p:nvSpPr>
        <p:spPr/>
        <p:txBody>
          <a:bodyPr>
            <a:normAutofit lnSpcReduction="10000"/>
          </a:bodyPr>
          <a:lstStyle/>
          <a:p>
            <a:pPr marL="342900" lvl="0" indent="-342900"/>
            <a:r>
              <a:rPr lang="en-GB" dirty="0"/>
              <a:t>Legislative and financial base support for civil society</a:t>
            </a:r>
          </a:p>
          <a:p>
            <a:pPr marL="342900" lvl="0" indent="-342900"/>
            <a:r>
              <a:rPr lang="en-GB" dirty="0"/>
              <a:t>Civil society participates in the design and implementation of policies</a:t>
            </a:r>
          </a:p>
          <a:p>
            <a:pPr marL="342900" lvl="0" indent="-342900"/>
            <a:r>
              <a:rPr lang="en-GB" dirty="0"/>
              <a:t>Civil society is actively involved in the ratification and promotion of the Convention</a:t>
            </a:r>
          </a:p>
          <a:p>
            <a:endParaRPr lang="en-GB" dirty="0"/>
          </a:p>
          <a:p>
            <a:r>
              <a:rPr lang="en-GB" dirty="0"/>
              <a:t>In addition, this chapter will explore some key indicators of the ‘capacity to partner’:</a:t>
            </a:r>
          </a:p>
          <a:p>
            <a:pPr lvl="1"/>
            <a:r>
              <a:rPr lang="en-GB" dirty="0"/>
              <a:t>Resources</a:t>
            </a:r>
          </a:p>
          <a:p>
            <a:pPr lvl="1"/>
            <a:r>
              <a:rPr lang="en-GB" dirty="0"/>
              <a:t>Capacities</a:t>
            </a:r>
          </a:p>
          <a:p>
            <a:pPr lvl="1"/>
            <a:r>
              <a:rPr lang="en-GB" dirty="0"/>
              <a:t>Connections</a:t>
            </a:r>
          </a:p>
        </p:txBody>
      </p:sp>
    </p:spTree>
    <p:extLst>
      <p:ext uri="{BB962C8B-B14F-4D97-AF65-F5344CB8AC3E}">
        <p14:creationId xmlns:p14="http://schemas.microsoft.com/office/powerpoint/2010/main" val="27082109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Challenges (1)</a:t>
            </a:r>
          </a:p>
        </p:txBody>
      </p:sp>
      <p:sp>
        <p:nvSpPr>
          <p:cNvPr id="3" name="Content Placeholder 2"/>
          <p:cNvSpPr>
            <a:spLocks noGrp="1"/>
          </p:cNvSpPr>
          <p:nvPr>
            <p:ph idx="1"/>
          </p:nvPr>
        </p:nvSpPr>
        <p:spPr/>
        <p:txBody>
          <a:bodyPr/>
          <a:lstStyle/>
          <a:p>
            <a:r>
              <a:rPr lang="en-GB" dirty="0"/>
              <a:t>Awareness, knowledge and understanding</a:t>
            </a:r>
          </a:p>
          <a:p>
            <a:pPr lvl="1"/>
            <a:r>
              <a:rPr lang="en-GB" dirty="0"/>
              <a:t>Austria, Bulgaria, France, Indonesia, Namibia, Slovakia, Switzerland, Tunisia, Zimbabwe </a:t>
            </a:r>
          </a:p>
          <a:p>
            <a:pPr lvl="1"/>
            <a:r>
              <a:rPr lang="en-GB" dirty="0"/>
              <a:t>Low civil society awareness, lack of understanding by those working in the field</a:t>
            </a:r>
          </a:p>
          <a:p>
            <a:r>
              <a:rPr lang="en-GB" dirty="0"/>
              <a:t>Resources</a:t>
            </a:r>
          </a:p>
          <a:p>
            <a:pPr lvl="1"/>
            <a:r>
              <a:rPr lang="en-GB" dirty="0"/>
              <a:t>Austria, Canada, Chile, Indonesia, Latvia, Senegal, Switzerland, Zimbabwe</a:t>
            </a:r>
          </a:p>
          <a:p>
            <a:pPr lvl="1"/>
            <a:r>
              <a:rPr lang="en-GB" dirty="0"/>
              <a:t>Funding cutbacks, ongoing civil society capacity challenges</a:t>
            </a:r>
          </a:p>
        </p:txBody>
      </p:sp>
    </p:spTree>
    <p:extLst>
      <p:ext uri="{BB962C8B-B14F-4D97-AF65-F5344CB8AC3E}">
        <p14:creationId xmlns:p14="http://schemas.microsoft.com/office/powerpoint/2010/main" val="3244265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Challenges (2)</a:t>
            </a:r>
          </a:p>
        </p:txBody>
      </p:sp>
      <p:sp>
        <p:nvSpPr>
          <p:cNvPr id="3" name="Content Placeholder 2"/>
          <p:cNvSpPr>
            <a:spLocks noGrp="1"/>
          </p:cNvSpPr>
          <p:nvPr>
            <p:ph idx="1"/>
          </p:nvPr>
        </p:nvSpPr>
        <p:spPr/>
        <p:txBody>
          <a:bodyPr/>
          <a:lstStyle/>
          <a:p>
            <a:r>
              <a:rPr lang="en-GB" dirty="0"/>
              <a:t>Civil society-state connection</a:t>
            </a:r>
          </a:p>
          <a:p>
            <a:pPr lvl="1"/>
            <a:r>
              <a:rPr lang="en-GB" dirty="0"/>
              <a:t>Belarus, Lithuania , Switzerland</a:t>
            </a:r>
          </a:p>
          <a:p>
            <a:r>
              <a:rPr lang="en-GB" dirty="0"/>
              <a:t>Representativeness and connectedness of civil society</a:t>
            </a:r>
          </a:p>
          <a:p>
            <a:pPr lvl="1"/>
            <a:r>
              <a:rPr lang="en-GB" dirty="0"/>
              <a:t>Brazil, Canada, Switzerland</a:t>
            </a:r>
          </a:p>
          <a:p>
            <a:r>
              <a:rPr lang="en-GB" dirty="0"/>
              <a:t>Lack of an enabling legislative framework</a:t>
            </a:r>
          </a:p>
          <a:p>
            <a:pPr lvl="1"/>
            <a:endParaRPr lang="en-GB" dirty="0"/>
          </a:p>
          <a:p>
            <a:endParaRPr lang="en-GB" dirty="0"/>
          </a:p>
        </p:txBody>
      </p:sp>
    </p:spTree>
    <p:extLst>
      <p:ext uri="{BB962C8B-B14F-4D97-AF65-F5344CB8AC3E}">
        <p14:creationId xmlns:p14="http://schemas.microsoft.com/office/powerpoint/2010/main" val="1457303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Solutions</a:t>
            </a:r>
          </a:p>
        </p:txBody>
      </p:sp>
      <p:sp>
        <p:nvSpPr>
          <p:cNvPr id="3" name="Content Placeholder 2"/>
          <p:cNvSpPr>
            <a:spLocks noGrp="1"/>
          </p:cNvSpPr>
          <p:nvPr>
            <p:ph idx="1"/>
          </p:nvPr>
        </p:nvSpPr>
        <p:spPr/>
        <p:txBody>
          <a:bodyPr>
            <a:normAutofit lnSpcReduction="10000"/>
          </a:bodyPr>
          <a:lstStyle/>
          <a:p>
            <a:r>
              <a:rPr lang="en-GB" dirty="0"/>
              <a:t>Improved dialogue and partnership across sectors</a:t>
            </a:r>
          </a:p>
          <a:p>
            <a:pPr lvl="1"/>
            <a:r>
              <a:rPr lang="en-GB" dirty="0"/>
              <a:t>Belarus, Indonesia, Italy, Lithuania, Namibia, Tunisia, Zimbabwe</a:t>
            </a:r>
          </a:p>
          <a:p>
            <a:r>
              <a:rPr lang="en-GB" dirty="0"/>
              <a:t>Better connections of civil society in the culture field</a:t>
            </a:r>
          </a:p>
          <a:p>
            <a:pPr lvl="1"/>
            <a:r>
              <a:rPr lang="en-GB" dirty="0"/>
              <a:t>Italy, Lithuania, Tunisia</a:t>
            </a:r>
          </a:p>
          <a:p>
            <a:r>
              <a:rPr lang="en-GB" dirty="0"/>
              <a:t>International working</a:t>
            </a:r>
          </a:p>
          <a:p>
            <a:pPr lvl="1"/>
            <a:r>
              <a:rPr lang="en-GB" dirty="0"/>
              <a:t>Brazil, Italy, Lithuania</a:t>
            </a:r>
          </a:p>
          <a:p>
            <a:r>
              <a:rPr lang="en-GB" dirty="0"/>
              <a:t>Capacity strengthening</a:t>
            </a:r>
          </a:p>
          <a:p>
            <a:pPr lvl="1"/>
            <a:r>
              <a:rPr lang="en-GB" dirty="0"/>
              <a:t>Brazil, France, Italy</a:t>
            </a:r>
          </a:p>
          <a:p>
            <a:r>
              <a:rPr lang="en-GB" dirty="0"/>
              <a:t>Better connections with other fields</a:t>
            </a:r>
          </a:p>
          <a:p>
            <a:pPr lvl="1"/>
            <a:r>
              <a:rPr lang="en-GB" dirty="0"/>
              <a:t>Austria, Italy</a:t>
            </a:r>
          </a:p>
        </p:txBody>
      </p:sp>
    </p:spTree>
    <p:extLst>
      <p:ext uri="{BB962C8B-B14F-4D97-AF65-F5344CB8AC3E}">
        <p14:creationId xmlns:p14="http://schemas.microsoft.com/office/powerpoint/2010/main" val="2265017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AGNA survey</a:t>
            </a:r>
          </a:p>
        </p:txBody>
      </p:sp>
      <p:sp>
        <p:nvSpPr>
          <p:cNvPr id="3" name="Content Placeholder 2"/>
          <p:cNvSpPr>
            <a:spLocks noGrp="1"/>
          </p:cNvSpPr>
          <p:nvPr>
            <p:ph idx="1"/>
          </p:nvPr>
        </p:nvSpPr>
        <p:spPr/>
        <p:txBody>
          <a:bodyPr/>
          <a:lstStyle/>
          <a:p>
            <a:r>
              <a:rPr lang="en-GB" dirty="0"/>
              <a:t>No relevant members:</a:t>
            </a:r>
          </a:p>
          <a:p>
            <a:pPr lvl="1"/>
            <a:r>
              <a:rPr lang="en-GB" dirty="0"/>
              <a:t>Bolivia, Jamaica, Kyrgyzstan, Latvia, Nepal, Nicaragua, Pakistan, Tanzania, Venezuela</a:t>
            </a:r>
          </a:p>
          <a:p>
            <a:r>
              <a:rPr lang="en-GB" dirty="0"/>
              <a:t>Some relevant members:</a:t>
            </a:r>
          </a:p>
          <a:p>
            <a:pPr lvl="1"/>
            <a:r>
              <a:rPr lang="en-GB" dirty="0"/>
              <a:t>Argentina, Colombia, Japan, Togo, Turkey</a:t>
            </a:r>
          </a:p>
          <a:p>
            <a:r>
              <a:rPr lang="en-GB" dirty="0"/>
              <a:t>Sizeable number of relevant members:</a:t>
            </a:r>
          </a:p>
          <a:p>
            <a:pPr lvl="1"/>
            <a:r>
              <a:rPr lang="en-GB" dirty="0"/>
              <a:t>Finland, Mexico</a:t>
            </a:r>
          </a:p>
        </p:txBody>
      </p:sp>
    </p:spTree>
    <p:extLst>
      <p:ext uri="{BB962C8B-B14F-4D97-AF65-F5344CB8AC3E}">
        <p14:creationId xmlns:p14="http://schemas.microsoft.com/office/powerpoint/2010/main" val="2319840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a:t>
            </a:r>
          </a:p>
        </p:txBody>
      </p:sp>
      <p:sp>
        <p:nvSpPr>
          <p:cNvPr id="3" name="Content Placeholder 2"/>
          <p:cNvSpPr>
            <a:spLocks noGrp="1"/>
          </p:cNvSpPr>
          <p:nvPr>
            <p:ph idx="1"/>
          </p:nvPr>
        </p:nvSpPr>
        <p:spPr/>
        <p:txBody>
          <a:bodyPr/>
          <a:lstStyle/>
          <a:p>
            <a:pPr marL="0" indent="0">
              <a:buNone/>
            </a:pPr>
            <a:r>
              <a:rPr lang="en-GB" dirty="0"/>
              <a:t>This chapter will examine the extent to which the 2005 Convention has opened up new opportunities for civil society and States Parties to work together on issues related to cultural policy, as well as the extent to which civil society has been able to engage with the processes of the Convention itself.</a:t>
            </a:r>
          </a:p>
          <a:p>
            <a:pPr marL="0" indent="0">
              <a:buNone/>
            </a:pPr>
            <a:r>
              <a:rPr lang="en-GB" dirty="0"/>
              <a:t>It will explore what opportunities have been enabled by States Parties for civil society to engage, what independent actions civil society has taken and what capacity challenges civil society encounters in seeking to engage.</a:t>
            </a:r>
          </a:p>
          <a:p>
            <a:endParaRPr lang="en-GB" dirty="0"/>
          </a:p>
        </p:txBody>
      </p:sp>
    </p:spTree>
    <p:extLst>
      <p:ext uri="{BB962C8B-B14F-4D97-AF65-F5344CB8AC3E}">
        <p14:creationId xmlns:p14="http://schemas.microsoft.com/office/powerpoint/2010/main" val="265626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SDGs</a:t>
            </a:r>
          </a:p>
        </p:txBody>
      </p:sp>
      <p:sp>
        <p:nvSpPr>
          <p:cNvPr id="3" name="Content Placeholder 2"/>
          <p:cNvSpPr>
            <a:spLocks noGrp="1"/>
          </p:cNvSpPr>
          <p:nvPr>
            <p:ph idx="1"/>
          </p:nvPr>
        </p:nvSpPr>
        <p:spPr/>
        <p:txBody>
          <a:bodyPr/>
          <a:lstStyle/>
          <a:p>
            <a:r>
              <a:rPr lang="en-GB" dirty="0"/>
              <a:t>SDG 16</a:t>
            </a:r>
          </a:p>
          <a:p>
            <a:pPr lvl="1" fontAlgn="base"/>
            <a:r>
              <a:rPr lang="en-GB" dirty="0"/>
              <a:t>Develop effective, accountable and transparent institutions at all levels.</a:t>
            </a:r>
          </a:p>
          <a:p>
            <a:pPr lvl="1" fontAlgn="base"/>
            <a:r>
              <a:rPr lang="en-GB" dirty="0"/>
              <a:t>Ensure responsive, inclusive, participatory and representative decision-making at all levels.</a:t>
            </a:r>
          </a:p>
          <a:p>
            <a:r>
              <a:rPr lang="en-GB" dirty="0"/>
              <a:t>SDG 17</a:t>
            </a:r>
          </a:p>
          <a:p>
            <a:pPr lvl="1"/>
            <a:r>
              <a:rPr lang="en-GB" dirty="0"/>
              <a:t>Encourage and promote effective public, public-private and civil society partnerships, building on the experience and resourcing strategies of partnerships</a:t>
            </a:r>
          </a:p>
          <a:p>
            <a:endParaRPr lang="en-GB" dirty="0"/>
          </a:p>
        </p:txBody>
      </p:sp>
    </p:spTree>
    <p:extLst>
      <p:ext uri="{BB962C8B-B14F-4D97-AF65-F5344CB8AC3E}">
        <p14:creationId xmlns:p14="http://schemas.microsoft.com/office/powerpoint/2010/main" val="3221011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Understanding partnerships</a:t>
            </a:r>
          </a:p>
        </p:txBody>
      </p:sp>
      <p:sp>
        <p:nvSpPr>
          <p:cNvPr id="3" name="Content Placeholder 2"/>
          <p:cNvSpPr>
            <a:spLocks noGrp="1"/>
          </p:cNvSpPr>
          <p:nvPr>
            <p:ph idx="1"/>
          </p:nvPr>
        </p:nvSpPr>
        <p:spPr/>
        <p:txBody>
          <a:bodyPr>
            <a:normAutofit/>
          </a:bodyPr>
          <a:lstStyle/>
          <a:p>
            <a:r>
              <a:rPr lang="en-GB" dirty="0"/>
              <a:t>Restating the Convention’s definition of civil society</a:t>
            </a:r>
          </a:p>
          <a:p>
            <a:r>
              <a:rPr lang="en-GB" dirty="0"/>
              <a:t>Why partnerships are important</a:t>
            </a:r>
          </a:p>
          <a:p>
            <a:r>
              <a:rPr lang="en-GB" dirty="0"/>
              <a:t>Supply and demand side of partnerships</a:t>
            </a:r>
          </a:p>
          <a:p>
            <a:r>
              <a:rPr lang="en-GB" dirty="0"/>
              <a:t>Capacity to partner</a:t>
            </a:r>
          </a:p>
          <a:p>
            <a:r>
              <a:rPr lang="en-GB" dirty="0"/>
              <a:t>Methodology</a:t>
            </a:r>
          </a:p>
          <a:p>
            <a:endParaRPr lang="en-GB" dirty="0"/>
          </a:p>
          <a:p>
            <a:endParaRPr lang="en-GB" dirty="0"/>
          </a:p>
          <a:p>
            <a:endParaRPr lang="en-GB" dirty="0"/>
          </a:p>
        </p:txBody>
      </p:sp>
    </p:spTree>
    <p:extLst>
      <p:ext uri="{BB962C8B-B14F-4D97-AF65-F5344CB8AC3E}">
        <p14:creationId xmlns:p14="http://schemas.microsoft.com/office/powerpoint/2010/main" val="276606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 of actions taken</a:t>
            </a:r>
          </a:p>
        </p:txBody>
      </p:sp>
      <p:sp>
        <p:nvSpPr>
          <p:cNvPr id="3" name="Content Placeholder 2"/>
          <p:cNvSpPr>
            <a:spLocks noGrp="1"/>
          </p:cNvSpPr>
          <p:nvPr>
            <p:ph idx="1"/>
          </p:nvPr>
        </p:nvSpPr>
        <p:spPr/>
        <p:txBody>
          <a:bodyPr/>
          <a:lstStyle/>
          <a:p>
            <a:r>
              <a:rPr lang="en-GB" dirty="0"/>
              <a:t>Summaries of key action types from QPRs: civil society-led, state-led</a:t>
            </a:r>
          </a:p>
          <a:p>
            <a:r>
              <a:rPr lang="en-GB" dirty="0"/>
              <a:t>Use these to establish a typology of responses</a:t>
            </a:r>
          </a:p>
          <a:p>
            <a:r>
              <a:rPr lang="en-GB" dirty="0"/>
              <a:t>Case study of a successful/sustainable action drawn from QPRs</a:t>
            </a:r>
          </a:p>
        </p:txBody>
      </p:sp>
    </p:spTree>
    <p:extLst>
      <p:ext uri="{BB962C8B-B14F-4D97-AF65-F5344CB8AC3E}">
        <p14:creationId xmlns:p14="http://schemas.microsoft.com/office/powerpoint/2010/main" val="42124388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Four dimensions</a:t>
            </a:r>
          </a:p>
        </p:txBody>
      </p:sp>
      <p:sp>
        <p:nvSpPr>
          <p:cNvPr id="3" name="Content Placeholder 2"/>
          <p:cNvSpPr>
            <a:spLocks noGrp="1"/>
          </p:cNvSpPr>
          <p:nvPr>
            <p:ph idx="1"/>
          </p:nvPr>
        </p:nvSpPr>
        <p:spPr/>
        <p:txBody>
          <a:bodyPr>
            <a:normAutofit/>
          </a:bodyPr>
          <a:lstStyle/>
          <a:p>
            <a:r>
              <a:rPr lang="en-GB" dirty="0"/>
              <a:t>Laws, regulations, policies – indicator 1, 2</a:t>
            </a:r>
          </a:p>
          <a:p>
            <a:r>
              <a:rPr lang="en-GB" dirty="0"/>
              <a:t>Access to financial resources – indicator 1</a:t>
            </a:r>
          </a:p>
          <a:p>
            <a:r>
              <a:rPr lang="en-GB" dirty="0"/>
              <a:t>Capacities – indicator 2</a:t>
            </a:r>
          </a:p>
          <a:p>
            <a:r>
              <a:rPr lang="en-GB" dirty="0"/>
              <a:t>Connections – indicator 2</a:t>
            </a:r>
          </a:p>
          <a:p>
            <a:endParaRPr lang="en-GB" dirty="0"/>
          </a:p>
          <a:p>
            <a:pPr lvl="1"/>
            <a:r>
              <a:rPr lang="en-GB" dirty="0"/>
              <a:t>How enabling are these?</a:t>
            </a:r>
          </a:p>
          <a:p>
            <a:pPr lvl="1"/>
            <a:r>
              <a:rPr lang="en-GB" dirty="0"/>
              <a:t>What have the changes and challenges been?</a:t>
            </a:r>
          </a:p>
          <a:p>
            <a:pPr lvl="1"/>
            <a:r>
              <a:rPr lang="en-GB" dirty="0"/>
              <a:t>What have been the actions to improve these?</a:t>
            </a:r>
          </a:p>
          <a:p>
            <a:pPr lvl="1"/>
            <a:r>
              <a:rPr lang="en-GB" dirty="0"/>
              <a:t>What is needed?</a:t>
            </a:r>
          </a:p>
          <a:p>
            <a:endParaRPr lang="en-GB" dirty="0"/>
          </a:p>
        </p:txBody>
      </p:sp>
    </p:spTree>
    <p:extLst>
      <p:ext uri="{BB962C8B-B14F-4D97-AF65-F5344CB8AC3E}">
        <p14:creationId xmlns:p14="http://schemas.microsoft.com/office/powerpoint/2010/main" val="824027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Indicator 3</a:t>
            </a:r>
          </a:p>
        </p:txBody>
      </p:sp>
      <p:sp>
        <p:nvSpPr>
          <p:cNvPr id="3" name="Content Placeholder 2"/>
          <p:cNvSpPr>
            <a:spLocks noGrp="1"/>
          </p:cNvSpPr>
          <p:nvPr>
            <p:ph idx="1"/>
          </p:nvPr>
        </p:nvSpPr>
        <p:spPr/>
        <p:txBody>
          <a:bodyPr/>
          <a:lstStyle/>
          <a:p>
            <a:r>
              <a:rPr lang="en-GB" dirty="0"/>
              <a:t>Awareness</a:t>
            </a:r>
          </a:p>
          <a:p>
            <a:r>
              <a:rPr lang="en-GB" dirty="0"/>
              <a:t>Participation in national level processes</a:t>
            </a:r>
          </a:p>
          <a:p>
            <a:r>
              <a:rPr lang="en-GB" dirty="0"/>
              <a:t>Participation in international processes</a:t>
            </a:r>
          </a:p>
        </p:txBody>
      </p:sp>
    </p:spTree>
    <p:extLst>
      <p:ext uri="{BB962C8B-B14F-4D97-AF65-F5344CB8AC3E}">
        <p14:creationId xmlns:p14="http://schemas.microsoft.com/office/powerpoint/2010/main" val="1031174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Two spheres</a:t>
            </a:r>
          </a:p>
        </p:txBody>
      </p:sp>
      <p:sp>
        <p:nvSpPr>
          <p:cNvPr id="3" name="Content Placeholder 2"/>
          <p:cNvSpPr>
            <a:spLocks noGrp="1"/>
          </p:cNvSpPr>
          <p:nvPr>
            <p:ph idx="1"/>
          </p:nvPr>
        </p:nvSpPr>
        <p:spPr/>
        <p:txBody>
          <a:bodyPr/>
          <a:lstStyle/>
          <a:p>
            <a:r>
              <a:rPr lang="en-GB" dirty="0"/>
              <a:t>At the national level – civil society partnership with government</a:t>
            </a:r>
          </a:p>
          <a:p>
            <a:r>
              <a:rPr lang="en-GB" dirty="0"/>
              <a:t>At the international level – civil society’s participation in the Convention processes</a:t>
            </a:r>
          </a:p>
        </p:txBody>
      </p:sp>
    </p:spTree>
    <p:extLst>
      <p:ext uri="{BB962C8B-B14F-4D97-AF65-F5344CB8AC3E}">
        <p14:creationId xmlns:p14="http://schemas.microsoft.com/office/powerpoint/2010/main" val="21210644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Case studies</a:t>
            </a:r>
          </a:p>
        </p:txBody>
      </p:sp>
      <p:sp>
        <p:nvSpPr>
          <p:cNvPr id="3" name="Content Placeholder 2"/>
          <p:cNvSpPr>
            <a:spLocks noGrp="1"/>
          </p:cNvSpPr>
          <p:nvPr>
            <p:ph idx="1"/>
          </p:nvPr>
        </p:nvSpPr>
        <p:spPr/>
        <p:txBody>
          <a:bodyPr/>
          <a:lstStyle/>
          <a:p>
            <a:r>
              <a:rPr lang="en-GB" dirty="0"/>
              <a:t>History of civil society’s engagement with the Convention</a:t>
            </a:r>
          </a:p>
          <a:p>
            <a:r>
              <a:rPr lang="en-GB" dirty="0"/>
              <a:t>Innovative approach to resourcing</a:t>
            </a:r>
          </a:p>
          <a:p>
            <a:r>
              <a:rPr lang="en-GB" dirty="0"/>
              <a:t>A sustained and growing network</a:t>
            </a:r>
          </a:p>
          <a:p>
            <a:r>
              <a:rPr lang="en-GB" dirty="0"/>
              <a:t>A partnership that has overcome challenges and achieved impact</a:t>
            </a:r>
          </a:p>
          <a:p>
            <a:endParaRPr lang="en-GB" dirty="0"/>
          </a:p>
          <a:p>
            <a:endParaRPr lang="en-GB" dirty="0"/>
          </a:p>
          <a:p>
            <a:endParaRPr lang="en-GB" dirty="0"/>
          </a:p>
        </p:txBody>
      </p:sp>
    </p:spTree>
    <p:extLst>
      <p:ext uri="{BB962C8B-B14F-4D97-AF65-F5344CB8AC3E}">
        <p14:creationId xmlns:p14="http://schemas.microsoft.com/office/powerpoint/2010/main" val="1591432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Recommendations</a:t>
            </a:r>
          </a:p>
        </p:txBody>
      </p:sp>
      <p:sp>
        <p:nvSpPr>
          <p:cNvPr id="3" name="Content Placeholder 2"/>
          <p:cNvSpPr>
            <a:spLocks noGrp="1"/>
          </p:cNvSpPr>
          <p:nvPr>
            <p:ph idx="1"/>
          </p:nvPr>
        </p:nvSpPr>
        <p:spPr/>
        <p:txBody>
          <a:bodyPr/>
          <a:lstStyle/>
          <a:p>
            <a:r>
              <a:rPr lang="en-GB" dirty="0"/>
              <a:t>Laws, regulations and policies</a:t>
            </a:r>
          </a:p>
          <a:p>
            <a:r>
              <a:rPr lang="en-GB" dirty="0"/>
              <a:t>Resources</a:t>
            </a:r>
          </a:p>
          <a:p>
            <a:r>
              <a:rPr lang="en-GB" dirty="0"/>
              <a:t>Capacities</a:t>
            </a:r>
          </a:p>
          <a:p>
            <a:r>
              <a:rPr lang="en-GB" dirty="0"/>
              <a:t>Connections</a:t>
            </a:r>
          </a:p>
          <a:p>
            <a:endParaRPr lang="en-GB" dirty="0"/>
          </a:p>
          <a:p>
            <a:r>
              <a:rPr lang="en-GB" dirty="0"/>
              <a:t>Civil society engagement with Convention processes, including QPRs</a:t>
            </a:r>
          </a:p>
          <a:p>
            <a:r>
              <a:rPr lang="en-GB" dirty="0"/>
              <a:t>Indicators for the next report</a:t>
            </a:r>
          </a:p>
          <a:p>
            <a:endParaRPr lang="en-GB" dirty="0"/>
          </a:p>
        </p:txBody>
      </p:sp>
    </p:spTree>
    <p:extLst>
      <p:ext uri="{BB962C8B-B14F-4D97-AF65-F5344CB8AC3E}">
        <p14:creationId xmlns:p14="http://schemas.microsoft.com/office/powerpoint/2010/main" val="1409058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Data sources</a:t>
            </a:r>
          </a:p>
        </p:txBody>
      </p:sp>
      <p:sp>
        <p:nvSpPr>
          <p:cNvPr id="3" name="Content Placeholder 2"/>
          <p:cNvSpPr>
            <a:spLocks noGrp="1"/>
          </p:cNvSpPr>
          <p:nvPr>
            <p:ph idx="1"/>
          </p:nvPr>
        </p:nvSpPr>
        <p:spPr/>
        <p:txBody>
          <a:bodyPr/>
          <a:lstStyle/>
          <a:p>
            <a:pPr lvl="0"/>
            <a:r>
              <a:rPr lang="en-GB" dirty="0"/>
              <a:t>Civil society survey</a:t>
            </a:r>
          </a:p>
          <a:p>
            <a:pPr lvl="0"/>
            <a:r>
              <a:rPr lang="en-GB" dirty="0"/>
              <a:t>More in-depth interviews with civil society leaders</a:t>
            </a:r>
          </a:p>
          <a:p>
            <a:pPr lvl="0"/>
            <a:r>
              <a:rPr lang="en-GB" dirty="0"/>
              <a:t>QPRs</a:t>
            </a:r>
          </a:p>
          <a:p>
            <a:pPr lvl="0"/>
            <a:r>
              <a:rPr lang="en-GB" dirty="0"/>
              <a:t>Interviews with people involved in expert facility missions</a:t>
            </a:r>
          </a:p>
          <a:p>
            <a:pPr lvl="0"/>
            <a:r>
              <a:rPr lang="en-GB" dirty="0"/>
              <a:t>UNESCO Culture for Development Indicators (Governance Dimension)</a:t>
            </a:r>
          </a:p>
          <a:p>
            <a:pPr lvl="0"/>
            <a:r>
              <a:rPr lang="en-GB" dirty="0"/>
              <a:t>CIVICUS’ annual survey of members of the Affinity Group of National Associations (AGNA)</a:t>
            </a:r>
          </a:p>
          <a:p>
            <a:endParaRPr lang="en-GB" dirty="0"/>
          </a:p>
        </p:txBody>
      </p:sp>
    </p:spTree>
    <p:extLst>
      <p:ext uri="{BB962C8B-B14F-4D97-AF65-F5344CB8AC3E}">
        <p14:creationId xmlns:p14="http://schemas.microsoft.com/office/powerpoint/2010/main" val="3458745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QPR analysis</a:t>
            </a:r>
          </a:p>
        </p:txBody>
      </p:sp>
      <p:sp>
        <p:nvSpPr>
          <p:cNvPr id="3" name="Content Placeholder 2"/>
          <p:cNvSpPr>
            <a:spLocks noGrp="1"/>
          </p:cNvSpPr>
          <p:nvPr>
            <p:ph idx="1"/>
          </p:nvPr>
        </p:nvSpPr>
        <p:spPr/>
        <p:txBody>
          <a:bodyPr/>
          <a:lstStyle/>
          <a:p>
            <a:r>
              <a:rPr lang="en-GB" dirty="0"/>
              <a:t>Three kinds of QPR</a:t>
            </a:r>
          </a:p>
          <a:p>
            <a:r>
              <a:rPr lang="en-GB" dirty="0"/>
              <a:t>Many more examples of civil society-initiated actions than state-initiated actions</a:t>
            </a:r>
          </a:p>
          <a:p>
            <a:r>
              <a:rPr lang="en-GB" dirty="0"/>
              <a:t>Issues of attribution, impact, how much is new</a:t>
            </a:r>
          </a:p>
        </p:txBody>
      </p:sp>
    </p:spTree>
    <p:extLst>
      <p:ext uri="{BB962C8B-B14F-4D97-AF65-F5344CB8AC3E}">
        <p14:creationId xmlns:p14="http://schemas.microsoft.com/office/powerpoint/2010/main" val="4102340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Civil society-led actions – domestic (1)</a:t>
            </a:r>
          </a:p>
        </p:txBody>
      </p:sp>
      <p:sp>
        <p:nvSpPr>
          <p:cNvPr id="3" name="Content Placeholder 2"/>
          <p:cNvSpPr>
            <a:spLocks noGrp="1"/>
          </p:cNvSpPr>
          <p:nvPr>
            <p:ph idx="1"/>
          </p:nvPr>
        </p:nvSpPr>
        <p:spPr/>
        <p:txBody>
          <a:bodyPr/>
          <a:lstStyle/>
          <a:p>
            <a:r>
              <a:rPr lang="en-GB" dirty="0"/>
              <a:t>Advocacy</a:t>
            </a:r>
          </a:p>
          <a:p>
            <a:pPr lvl="1"/>
            <a:r>
              <a:rPr lang="en-GB" dirty="0"/>
              <a:t>Austria, Chile, Cuba, Demark, France, Germany, Kenya, Madagascar, Palestine, Portugal, Quebec, Senegal, Slovakia, Switzerland, Tunisia, Uruguay, Zimbabwe</a:t>
            </a:r>
          </a:p>
          <a:p>
            <a:pPr lvl="1"/>
            <a:r>
              <a:rPr lang="en-GB" dirty="0"/>
              <a:t>Statements, inputs to consultations and legislative processes</a:t>
            </a:r>
          </a:p>
          <a:p>
            <a:pPr lvl="1"/>
            <a:r>
              <a:rPr lang="en-GB" dirty="0"/>
              <a:t>Resources and creative industry development, trade deals, creative freedom</a:t>
            </a:r>
          </a:p>
          <a:p>
            <a:r>
              <a:rPr lang="en-GB" dirty="0"/>
              <a:t>Civil society meetings</a:t>
            </a:r>
          </a:p>
          <a:p>
            <a:pPr lvl="1"/>
            <a:r>
              <a:rPr lang="en-GB" dirty="0"/>
              <a:t>Afghanistan, Austria, Brazil, Canada, Chile, Cuba, Denmark, France, Kenya, Quebec, Slovakia, Sweden, Switzerland, Tunisia, Zimbabwe</a:t>
            </a:r>
          </a:p>
          <a:p>
            <a:pPr lvl="1"/>
            <a:r>
              <a:rPr lang="en-GB" dirty="0"/>
              <a:t>Trade deals, resourcing, cultural policy </a:t>
            </a:r>
          </a:p>
        </p:txBody>
      </p:sp>
    </p:spTree>
    <p:extLst>
      <p:ext uri="{BB962C8B-B14F-4D97-AF65-F5344CB8AC3E}">
        <p14:creationId xmlns:p14="http://schemas.microsoft.com/office/powerpoint/2010/main" val="4207605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Civil society-led actions – domestic (2)</a:t>
            </a:r>
          </a:p>
        </p:txBody>
      </p:sp>
      <p:sp>
        <p:nvSpPr>
          <p:cNvPr id="3" name="Content Placeholder 2"/>
          <p:cNvSpPr>
            <a:spLocks noGrp="1"/>
          </p:cNvSpPr>
          <p:nvPr>
            <p:ph idx="1"/>
          </p:nvPr>
        </p:nvSpPr>
        <p:spPr/>
        <p:txBody>
          <a:bodyPr/>
          <a:lstStyle/>
          <a:p>
            <a:r>
              <a:rPr lang="en-GB" dirty="0"/>
              <a:t>Research and generating data</a:t>
            </a:r>
          </a:p>
          <a:p>
            <a:pPr lvl="1"/>
            <a:r>
              <a:rPr lang="en-GB" dirty="0"/>
              <a:t>Austria (gender and social class-disaggregated data), Brazil, Canada, France, Indonesia, Italy (cultural employment, social impact, audience development), Kenya, Slovakia, Switzerland (gender gaps), Zimbabwe</a:t>
            </a:r>
          </a:p>
          <a:p>
            <a:r>
              <a:rPr lang="en-GB" dirty="0"/>
              <a:t>Disseminating publications</a:t>
            </a:r>
          </a:p>
          <a:p>
            <a:pPr lvl="1"/>
            <a:r>
              <a:rPr lang="en-GB" dirty="0"/>
              <a:t>Austria, Brazil, Denmark, France, Indonesia, Italy, Kenya, Slovakia, Spain</a:t>
            </a:r>
          </a:p>
          <a:p>
            <a:pPr lvl="1"/>
            <a:r>
              <a:rPr lang="en-GB" dirty="0"/>
              <a:t>Online: Brazil, Canada, Chile, Indonesia, Quebec, Slovakia, Switzerland, Tunisia, Zimbabwe</a:t>
            </a:r>
          </a:p>
          <a:p>
            <a:r>
              <a:rPr lang="en-GB" dirty="0"/>
              <a:t>New groups / networks</a:t>
            </a:r>
          </a:p>
          <a:p>
            <a:pPr lvl="1"/>
            <a:r>
              <a:rPr lang="en-GB" dirty="0"/>
              <a:t>Austria, Greece, Kenya, Palestine, Senegal, Tunisia, Vietnam, Zimbabwe</a:t>
            </a:r>
          </a:p>
          <a:p>
            <a:pPr lvl="1"/>
            <a:endParaRPr lang="en-GB" dirty="0"/>
          </a:p>
          <a:p>
            <a:pPr lvl="1"/>
            <a:endParaRPr lang="en-GB" dirty="0"/>
          </a:p>
          <a:p>
            <a:pPr lvl="1"/>
            <a:endParaRPr lang="en-GB" dirty="0"/>
          </a:p>
        </p:txBody>
      </p:sp>
    </p:spTree>
    <p:extLst>
      <p:ext uri="{BB962C8B-B14F-4D97-AF65-F5344CB8AC3E}">
        <p14:creationId xmlns:p14="http://schemas.microsoft.com/office/powerpoint/2010/main" val="1854752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Civil society-led actions – domestic (3)</a:t>
            </a:r>
          </a:p>
        </p:txBody>
      </p:sp>
      <p:sp>
        <p:nvSpPr>
          <p:cNvPr id="3" name="Content Placeholder 2"/>
          <p:cNvSpPr>
            <a:spLocks noGrp="1"/>
          </p:cNvSpPr>
          <p:nvPr>
            <p:ph idx="1"/>
          </p:nvPr>
        </p:nvSpPr>
        <p:spPr/>
        <p:txBody>
          <a:bodyPr/>
          <a:lstStyle/>
          <a:p>
            <a:r>
              <a:rPr lang="en-GB" dirty="0"/>
              <a:t>Training</a:t>
            </a:r>
          </a:p>
          <a:p>
            <a:pPr lvl="1"/>
            <a:r>
              <a:rPr lang="en-GB" dirty="0"/>
              <a:t>Afghanistan, Brazil, Indonesia, Kenya, Palestine, Tunisia, Zimbabwe</a:t>
            </a:r>
          </a:p>
          <a:p>
            <a:r>
              <a:rPr lang="en-GB" dirty="0"/>
              <a:t>Monitoring</a:t>
            </a:r>
          </a:p>
          <a:p>
            <a:pPr lvl="1"/>
            <a:r>
              <a:rPr lang="en-GB" dirty="0"/>
              <a:t>Brazil, Germany, Italy, Kenya, Latvia, Switzerland, Zimbabwe</a:t>
            </a:r>
          </a:p>
          <a:p>
            <a:r>
              <a:rPr lang="en-GB" dirty="0"/>
              <a:t>Public debate</a:t>
            </a:r>
          </a:p>
          <a:p>
            <a:pPr lvl="1"/>
            <a:r>
              <a:rPr lang="en-GB" dirty="0"/>
              <a:t>Austria, Belarus, Chile, Germany, Senegal, Slovakia</a:t>
            </a:r>
          </a:p>
          <a:p>
            <a:pPr lvl="1"/>
            <a:endParaRPr lang="en-GB" dirty="0"/>
          </a:p>
          <a:p>
            <a:r>
              <a:rPr lang="en-GB" dirty="0"/>
              <a:t>Little reported</a:t>
            </a:r>
          </a:p>
          <a:p>
            <a:pPr lvl="1"/>
            <a:r>
              <a:rPr lang="en-GB" dirty="0"/>
              <a:t>Working with broader civil society (only reported in relation to trade deals)	</a:t>
            </a:r>
          </a:p>
          <a:p>
            <a:pPr lvl="1"/>
            <a:endParaRPr lang="en-GB" dirty="0"/>
          </a:p>
        </p:txBody>
      </p:sp>
    </p:spTree>
    <p:extLst>
      <p:ext uri="{BB962C8B-B14F-4D97-AF65-F5344CB8AC3E}">
        <p14:creationId xmlns:p14="http://schemas.microsoft.com/office/powerpoint/2010/main" val="156468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International civil society actions	</a:t>
            </a:r>
          </a:p>
        </p:txBody>
      </p:sp>
      <p:sp>
        <p:nvSpPr>
          <p:cNvPr id="3" name="Content Placeholder 2"/>
          <p:cNvSpPr>
            <a:spLocks noGrp="1"/>
          </p:cNvSpPr>
          <p:nvPr>
            <p:ph idx="1"/>
          </p:nvPr>
        </p:nvSpPr>
        <p:spPr/>
        <p:txBody>
          <a:bodyPr/>
          <a:lstStyle/>
          <a:p>
            <a:r>
              <a:rPr lang="en-GB" dirty="0"/>
              <a:t>Regional networking (Cuba, Greece, Indonesia, Italy, Portugal, Slovakia)</a:t>
            </a:r>
          </a:p>
          <a:p>
            <a:r>
              <a:rPr lang="en-GB" dirty="0"/>
              <a:t>Bilateral working (Austria, France, Kenya, Spain, Zimbabwe)</a:t>
            </a:r>
          </a:p>
          <a:p>
            <a:r>
              <a:rPr lang="en-GB" dirty="0"/>
              <a:t>As part of IFCCD (Austria, </a:t>
            </a:r>
            <a:r>
              <a:rPr lang="en-GB" dirty="0" err="1"/>
              <a:t>Canada+Quebec</a:t>
            </a:r>
            <a:r>
              <a:rPr lang="en-GB" dirty="0"/>
              <a:t>, France, Portugal, Slovakia, Sweden, Switzerland) </a:t>
            </a:r>
          </a:p>
        </p:txBody>
      </p:sp>
    </p:spTree>
    <p:extLst>
      <p:ext uri="{BB962C8B-B14F-4D97-AF65-F5344CB8AC3E}">
        <p14:creationId xmlns:p14="http://schemas.microsoft.com/office/powerpoint/2010/main" val="455040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State-led actions	</a:t>
            </a:r>
          </a:p>
        </p:txBody>
      </p:sp>
      <p:sp>
        <p:nvSpPr>
          <p:cNvPr id="3" name="Content Placeholder 2"/>
          <p:cNvSpPr>
            <a:spLocks noGrp="1"/>
          </p:cNvSpPr>
          <p:nvPr>
            <p:ph idx="1"/>
          </p:nvPr>
        </p:nvSpPr>
        <p:spPr/>
        <p:txBody>
          <a:bodyPr/>
          <a:lstStyle/>
          <a:p>
            <a:r>
              <a:rPr lang="en-GB" dirty="0"/>
              <a:t>Invited inputs to consultations</a:t>
            </a:r>
          </a:p>
          <a:p>
            <a:pPr lvl="1"/>
            <a:r>
              <a:rPr lang="en-GB" dirty="0"/>
              <a:t>Afghanistan, Austria, Brazil, Canada, Cuba, Cyprus, Germany, Latvia, Namibia, Palestine, Tunisia</a:t>
            </a:r>
          </a:p>
          <a:p>
            <a:r>
              <a:rPr lang="en-GB" dirty="0"/>
              <a:t>Working parties / commissions / advisory bodies</a:t>
            </a:r>
          </a:p>
          <a:p>
            <a:pPr lvl="1"/>
            <a:r>
              <a:rPr lang="en-GB" dirty="0"/>
              <a:t>Brazil, Latvia, Quebec, Slovakia</a:t>
            </a:r>
          </a:p>
          <a:p>
            <a:r>
              <a:rPr lang="en-GB" dirty="0"/>
              <a:t>Awareness-raising activities</a:t>
            </a:r>
          </a:p>
          <a:p>
            <a:pPr lvl="1"/>
            <a:r>
              <a:rPr lang="en-GB" dirty="0"/>
              <a:t>Afghanistan, Germany, Quebec</a:t>
            </a:r>
          </a:p>
          <a:p>
            <a:r>
              <a:rPr lang="en-GB" dirty="0"/>
              <a:t>Involving civil society in data collection</a:t>
            </a:r>
          </a:p>
          <a:p>
            <a:pPr lvl="1"/>
            <a:r>
              <a:rPr lang="en-GB" dirty="0"/>
              <a:t>Estonia, Lithuania, Madagascar</a:t>
            </a:r>
          </a:p>
        </p:txBody>
      </p:sp>
    </p:spTree>
    <p:extLst>
      <p:ext uri="{BB962C8B-B14F-4D97-AF65-F5344CB8AC3E}">
        <p14:creationId xmlns:p14="http://schemas.microsoft.com/office/powerpoint/2010/main" val="32180207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289</TotalTime>
  <Words>1036</Words>
  <Application>Microsoft Office PowerPoint</Application>
  <PresentationFormat>Widescreen</PresentationFormat>
  <Paragraphs>142</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Indicators</vt:lpstr>
      <vt:lpstr>Two spheres</vt:lpstr>
      <vt:lpstr>Data sources</vt:lpstr>
      <vt:lpstr>QPR analysis</vt:lpstr>
      <vt:lpstr>Civil society-led actions – domestic (1)</vt:lpstr>
      <vt:lpstr>Civil society-led actions – domestic (2)</vt:lpstr>
      <vt:lpstr>Civil society-led actions – domestic (3)</vt:lpstr>
      <vt:lpstr>International civil society actions </vt:lpstr>
      <vt:lpstr>State-led actions </vt:lpstr>
      <vt:lpstr>Challenges (1)</vt:lpstr>
      <vt:lpstr>Challenges (2)</vt:lpstr>
      <vt:lpstr>Solutions</vt:lpstr>
      <vt:lpstr>AGNA survey</vt:lpstr>
      <vt:lpstr>Introduction</vt:lpstr>
      <vt:lpstr>SDGs</vt:lpstr>
      <vt:lpstr>Understanding partnerships</vt:lpstr>
      <vt:lpstr>Summary of actions taken</vt:lpstr>
      <vt:lpstr>Four dimensions</vt:lpstr>
      <vt:lpstr>Indicator 3</vt:lpstr>
      <vt:lpstr>Case studies</vt:lpstr>
      <vt:lpstr>Recommendations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Indicators</dc:title>
  <dc:creator>Andrew Firmin</dc:creator>
  <cp:lastModifiedBy>Andrew Firmin</cp:lastModifiedBy>
  <cp:revision>21</cp:revision>
  <dcterms:created xsi:type="dcterms:W3CDTF">2017-03-02T09:02:26Z</dcterms:created>
  <dcterms:modified xsi:type="dcterms:W3CDTF">2017-03-02T13:51:38Z</dcterms:modified>
</cp:coreProperties>
</file>