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7" d="100"/>
          <a:sy n="47" d="100"/>
        </p:scale>
        <p:origin x="43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8614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7504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096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1287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465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90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4406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040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03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783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smtClean="0"/>
              <a:t>3/3/2017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0568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846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a-ES" dirty="0" err="1"/>
              <a:t>chapter</a:t>
            </a:r>
            <a:r>
              <a:rPr lang="ca-ES" dirty="0"/>
              <a:t> 1: Cultural </a:t>
            </a:r>
            <a:r>
              <a:rPr lang="ca-ES" dirty="0" err="1"/>
              <a:t>policy</a:t>
            </a:r>
            <a:endParaRPr lang="ca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a-ES" dirty="0"/>
              <a:t>Editorial </a:t>
            </a:r>
            <a:r>
              <a:rPr lang="ca-ES" dirty="0" err="1"/>
              <a:t>Board</a:t>
            </a:r>
            <a:r>
              <a:rPr lang="ca-ES" dirty="0"/>
              <a:t> Meeting, 2017 global report</a:t>
            </a:r>
          </a:p>
          <a:p>
            <a:r>
              <a:rPr lang="ca-ES" dirty="0" err="1"/>
              <a:t>Stockholm</a:t>
            </a:r>
            <a:r>
              <a:rPr lang="ca-ES" dirty="0"/>
              <a:t>, 3 </a:t>
            </a:r>
            <a:r>
              <a:rPr lang="ca-ES" dirty="0" err="1"/>
              <a:t>march</a:t>
            </a:r>
            <a:r>
              <a:rPr lang="ca-ES" dirty="0"/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3968924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2015732"/>
            <a:ext cx="10239678" cy="4172797"/>
          </a:xfrm>
        </p:spPr>
        <p:txBody>
          <a:bodyPr>
            <a:normAutofit/>
          </a:bodyPr>
          <a:lstStyle/>
          <a:p>
            <a:r>
              <a:rPr lang="en-GB" sz="2400" dirty="0"/>
              <a:t>Analysis of some of the difficulties identified by Parties when presenting their cultural policy overviews (e.g. </a:t>
            </a:r>
            <a:r>
              <a:rPr lang="en-GB" sz="2400" dirty="0" err="1"/>
              <a:t>transversality</a:t>
            </a:r>
            <a:r>
              <a:rPr lang="en-GB" sz="2400" dirty="0"/>
              <a:t>, lack of indicators and data) – these will also inform the identification of case studies</a:t>
            </a:r>
          </a:p>
          <a:p>
            <a:r>
              <a:rPr lang="en-GB" sz="2400" dirty="0"/>
              <a:t>Other challenges identified in literature elsewhere (e.g. financial crises, changing political priorities, etc.)</a:t>
            </a:r>
          </a:p>
          <a:p>
            <a:r>
              <a:rPr lang="en-GB" sz="2400" dirty="0"/>
              <a:t>Other observations related to analysis of examples submitted (e.g. shortcomings in the understanding of Convention, its scope and implications)</a:t>
            </a:r>
          </a:p>
        </p:txBody>
      </p:sp>
    </p:spTree>
    <p:extLst>
      <p:ext uri="{BB962C8B-B14F-4D97-AF65-F5344CB8AC3E}">
        <p14:creationId xmlns:p14="http://schemas.microsoft.com/office/powerpoint/2010/main" val="2061598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messages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2015732"/>
            <a:ext cx="10239678" cy="4172797"/>
          </a:xfrm>
        </p:spPr>
        <p:txBody>
          <a:bodyPr>
            <a:normAutofit/>
          </a:bodyPr>
          <a:lstStyle/>
          <a:p>
            <a:r>
              <a:rPr lang="en-GB" sz="2400" dirty="0"/>
              <a:t>Will be partly related to 4 overarching questions suggested by concept note, notably 1 (has Convention inspired policy change?) and 3 (improvements in policymaking?), whereas 2 (effectiveness) may be difficult to respond to</a:t>
            </a:r>
          </a:p>
          <a:p>
            <a:r>
              <a:rPr lang="en-GB" sz="2400" dirty="0"/>
              <a:t>Possibly reference will also be made to links between cultural policy and fundamental freedoms, as well as to SDGs</a:t>
            </a:r>
          </a:p>
        </p:txBody>
      </p:sp>
    </p:spTree>
    <p:extLst>
      <p:ext uri="{BB962C8B-B14F-4D97-AF65-F5344CB8AC3E}">
        <p14:creationId xmlns:p14="http://schemas.microsoft.com/office/powerpoint/2010/main" val="3126354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2015732"/>
            <a:ext cx="10239678" cy="4172797"/>
          </a:xfrm>
        </p:spPr>
        <p:txBody>
          <a:bodyPr>
            <a:normAutofit/>
          </a:bodyPr>
          <a:lstStyle/>
          <a:p>
            <a:r>
              <a:rPr lang="en-GB" sz="2400" dirty="0"/>
              <a:t>At least 1 from local / regional govts</a:t>
            </a:r>
          </a:p>
          <a:p>
            <a:r>
              <a:rPr lang="en-GB" sz="2400" dirty="0"/>
              <a:t>1-2 covering innovative forms of governance</a:t>
            </a:r>
          </a:p>
          <a:p>
            <a:r>
              <a:rPr lang="en-GB" sz="2400" dirty="0"/>
              <a:t>Possibly 1 on improvement of evidence base for cultural policy</a:t>
            </a:r>
          </a:p>
          <a:p>
            <a:r>
              <a:rPr lang="en-GB" sz="2400" dirty="0"/>
              <a:t>National Arts Support and Development Fund, Cambodia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39656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Sdgs</a:t>
            </a:r>
            <a:r>
              <a:rPr lang="en-GB" dirty="0"/>
              <a:t> – possible links with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2015732"/>
            <a:ext cx="10239678" cy="4172797"/>
          </a:xfrm>
        </p:spPr>
        <p:txBody>
          <a:bodyPr>
            <a:normAutofit/>
          </a:bodyPr>
          <a:lstStyle/>
          <a:p>
            <a:r>
              <a:rPr lang="en-GB" sz="2400" dirty="0"/>
              <a:t>Target 4.7: educational programmes fostering appreciation of cultural diversity</a:t>
            </a:r>
          </a:p>
          <a:p>
            <a:r>
              <a:rPr lang="en-GB" sz="2400" dirty="0"/>
              <a:t>Target 5.5: women’s full participation in decision-making</a:t>
            </a:r>
          </a:p>
          <a:p>
            <a:r>
              <a:rPr lang="en-GB" sz="2400" dirty="0"/>
              <a:t>Target 8.3: development-oriented policies supporting creativity</a:t>
            </a:r>
          </a:p>
          <a:p>
            <a:r>
              <a:rPr lang="en-GB" sz="2400" dirty="0"/>
              <a:t>Targets 8.9 &amp; 12b: promotion of sustainable tourism, with local products</a:t>
            </a:r>
          </a:p>
          <a:p>
            <a:r>
              <a:rPr lang="en-GB" sz="2400" dirty="0"/>
              <a:t>Target 16.7: responsive, inclusive, participatory and representative decision-making</a:t>
            </a:r>
          </a:p>
          <a:p>
            <a:r>
              <a:rPr lang="en-GB" sz="2400" dirty="0"/>
              <a:t>Target 17.9: int’l support for capacity-building in developing countries</a:t>
            </a:r>
          </a:p>
        </p:txBody>
      </p:sp>
    </p:spTree>
    <p:extLst>
      <p:ext uri="{BB962C8B-B14F-4D97-AF65-F5344CB8AC3E}">
        <p14:creationId xmlns:p14="http://schemas.microsoft.com/office/powerpoint/2010/main" val="2021331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 core indicators / themes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sz="2400" b="1" dirty="0"/>
              <a:t>Value chain policies: </a:t>
            </a:r>
            <a:r>
              <a:rPr lang="en-GB" sz="2400" dirty="0"/>
              <a:t>National cultural policies to support creation, production, distribution and access to diverse cultural goods and services are a) established, b) evaluated, and c) functioning. </a:t>
            </a:r>
          </a:p>
          <a:p>
            <a:r>
              <a:rPr lang="en-GB" sz="2400" b="1" dirty="0" err="1"/>
              <a:t>Interministerial</a:t>
            </a:r>
            <a:r>
              <a:rPr lang="en-GB" sz="2400" b="1" dirty="0"/>
              <a:t> collaboration / Governance: </a:t>
            </a:r>
            <a:r>
              <a:rPr lang="en-GB" sz="2400" dirty="0"/>
              <a:t>Multiple government agencies participate in policymaking to promote the creation, production, distribution and access to diverse cultural goods and services.</a:t>
            </a:r>
          </a:p>
          <a:p>
            <a:r>
              <a:rPr lang="en-GB" sz="2400" b="1" dirty="0"/>
              <a:t>Evidence base: </a:t>
            </a:r>
            <a:r>
              <a:rPr lang="en-GB" sz="2400" dirty="0"/>
              <a:t>Parties actively support informed policy making processes</a:t>
            </a:r>
            <a:endParaRPr lang="ca-ES" sz="2400" dirty="0"/>
          </a:p>
        </p:txBody>
      </p:sp>
    </p:spTree>
    <p:extLst>
      <p:ext uri="{BB962C8B-B14F-4D97-AF65-F5344CB8AC3E}">
        <p14:creationId xmlns:p14="http://schemas.microsoft.com/office/powerpoint/2010/main" val="1969909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aspects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895211"/>
          </a:xfrm>
        </p:spPr>
        <p:txBody>
          <a:bodyPr>
            <a:normAutofit fontScale="92500"/>
          </a:bodyPr>
          <a:lstStyle/>
          <a:p>
            <a:r>
              <a:rPr lang="en-GB" sz="2400" dirty="0"/>
              <a:t>Narrative on how cultural policies and measures can </a:t>
            </a:r>
            <a:r>
              <a:rPr lang="en-GB" sz="2400" b="1" dirty="0"/>
              <a:t>contribute to Convention Goal 1</a:t>
            </a:r>
            <a:r>
              <a:rPr lang="en-GB" sz="2400" dirty="0"/>
              <a:t> – Support Sustainable Systems of Governance of Culture</a:t>
            </a:r>
          </a:p>
          <a:p>
            <a:r>
              <a:rPr lang="en-GB" sz="2400" dirty="0"/>
              <a:t>Consideration of Report’s </a:t>
            </a:r>
            <a:r>
              <a:rPr lang="en-GB" sz="2400" b="1" dirty="0"/>
              <a:t>cross-cutting themes</a:t>
            </a:r>
            <a:r>
              <a:rPr lang="en-GB" sz="2400" dirty="0"/>
              <a:t>: artistic freedom of expression, gender perspective, digital aspects, etc. while avoiding excessive overlap</a:t>
            </a:r>
          </a:p>
          <a:p>
            <a:r>
              <a:rPr lang="en-GB" sz="2400" dirty="0"/>
              <a:t>Consideration of </a:t>
            </a:r>
            <a:r>
              <a:rPr lang="en-GB" sz="2400" b="1" dirty="0"/>
              <a:t>key challenges identified in 2015</a:t>
            </a:r>
            <a:r>
              <a:rPr lang="en-GB" sz="2400" dirty="0"/>
              <a:t>: effective </a:t>
            </a:r>
            <a:r>
              <a:rPr lang="en-GB" sz="2400" dirty="0" err="1"/>
              <a:t>interministerial</a:t>
            </a:r>
            <a:r>
              <a:rPr lang="en-GB" sz="2400" dirty="0"/>
              <a:t> cooperation, public-private partnerships, impact evaluation and indicators, facing technological change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090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QPRs</a:t>
            </a:r>
          </a:p>
          <a:p>
            <a:r>
              <a:rPr lang="en-GB" sz="2400" dirty="0"/>
              <a:t>Other relevant literature on cultural policy</a:t>
            </a:r>
          </a:p>
          <a:p>
            <a:r>
              <a:rPr lang="en-GB" sz="2400" dirty="0"/>
              <a:t>Statistical evidence via UIS and other sources collected by BOP</a:t>
            </a:r>
          </a:p>
          <a:p>
            <a:r>
              <a:rPr lang="en-GB" sz="2400" dirty="0"/>
              <a:t>Evidence and case studies from IFCD, Expert Facility projects, etc.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2691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themes</a:t>
            </a:r>
          </a:p>
        </p:txBody>
      </p:sp>
    </p:spTree>
    <p:extLst>
      <p:ext uri="{BB962C8B-B14F-4D97-AF65-F5344CB8AC3E}">
        <p14:creationId xmlns:p14="http://schemas.microsoft.com/office/powerpoint/2010/main" val="1370325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Policies and measures addressing the value chain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797239"/>
          </a:xfrm>
        </p:spPr>
        <p:txBody>
          <a:bodyPr>
            <a:normAutofit lnSpcReduction="10000"/>
          </a:bodyPr>
          <a:lstStyle/>
          <a:p>
            <a:r>
              <a:rPr lang="en-GB" sz="2400" i="1" dirty="0"/>
              <a:t>Focus on elements that embody new approaches or an integral vision of the value chain</a:t>
            </a:r>
          </a:p>
          <a:p>
            <a:r>
              <a:rPr lang="en-GB" sz="2400" dirty="0"/>
              <a:t>Examples could include integral sectorial policies; voucher systems broadening </a:t>
            </a:r>
            <a:r>
              <a:rPr lang="en-GB" sz="2400" dirty="0" err="1"/>
              <a:t>opps</a:t>
            </a:r>
            <a:r>
              <a:rPr lang="en-GB" sz="2400" dirty="0"/>
              <a:t> for access for everyone and enhancing sustainability of creation and production (Austria, Brazil); measures for protecting diverse distribution outlets (e.g. small bookshops); others tbc</a:t>
            </a:r>
          </a:p>
          <a:p>
            <a:r>
              <a:rPr lang="en-GB" sz="2400" dirty="0"/>
              <a:t>Quantitative data currently analysed by BOP for film sector aims to analyse correlation of public support measures / audience behaviour </a:t>
            </a:r>
          </a:p>
        </p:txBody>
      </p:sp>
    </p:spTree>
    <p:extLst>
      <p:ext uri="{BB962C8B-B14F-4D97-AF65-F5344CB8AC3E}">
        <p14:creationId xmlns:p14="http://schemas.microsoft.com/office/powerpoint/2010/main" val="1191548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2. Institutional developments &amp; policy frameworks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2015732"/>
            <a:ext cx="10239678" cy="4172797"/>
          </a:xfrm>
        </p:spPr>
        <p:txBody>
          <a:bodyPr>
            <a:normAutofit lnSpcReduction="10000"/>
          </a:bodyPr>
          <a:lstStyle/>
          <a:p>
            <a:r>
              <a:rPr lang="en-GB" sz="2400" i="1" dirty="0"/>
              <a:t>Analysing to what extent and how Convention helps to strengthen cultural policy institutions and broadening the range of actors involved</a:t>
            </a:r>
          </a:p>
          <a:p>
            <a:r>
              <a:rPr lang="en-GB" sz="2400" dirty="0"/>
              <a:t>Institutional </a:t>
            </a:r>
            <a:r>
              <a:rPr lang="en-GB" sz="2400" b="1" dirty="0"/>
              <a:t>strengthening of the position of cultural policy </a:t>
            </a:r>
            <a:r>
              <a:rPr lang="en-GB" sz="2400" dirty="0"/>
              <a:t>at national level (Argentina, Chile)</a:t>
            </a:r>
          </a:p>
          <a:p>
            <a:r>
              <a:rPr lang="en-GB" sz="2400" dirty="0"/>
              <a:t>Some changes towards </a:t>
            </a:r>
            <a:r>
              <a:rPr lang="en-GB" sz="2400" b="1" dirty="0"/>
              <a:t>collaborative governance</a:t>
            </a:r>
            <a:r>
              <a:rPr lang="en-GB" sz="2400" dirty="0"/>
              <a:t>: a) </a:t>
            </a:r>
            <a:r>
              <a:rPr lang="en-GB" sz="2400" dirty="0" err="1"/>
              <a:t>interministerial</a:t>
            </a:r>
            <a:r>
              <a:rPr lang="en-GB" sz="2400" dirty="0"/>
              <a:t>; b) multi-level; c) public-private-civic. </a:t>
            </a:r>
            <a:r>
              <a:rPr lang="en-GB" sz="2400" i="1" dirty="0"/>
              <a:t>Consider whether QPR framework and participative exercises help broaden range of actors describing measures (e.g. local and regional govts.). Check if collaboration goes beyond ‘usual suspects’ and involves other Ministries.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39817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3. Improving the evidence base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2015732"/>
            <a:ext cx="10239678" cy="4172797"/>
          </a:xfrm>
        </p:spPr>
        <p:txBody>
          <a:bodyPr>
            <a:normAutofit/>
          </a:bodyPr>
          <a:lstStyle/>
          <a:p>
            <a:r>
              <a:rPr lang="en-GB" sz="2400" i="1" dirty="0"/>
              <a:t>Still to be explored. </a:t>
            </a:r>
          </a:p>
        </p:txBody>
      </p:sp>
    </p:spTree>
    <p:extLst>
      <p:ext uri="{BB962C8B-B14F-4D97-AF65-F5344CB8AC3E}">
        <p14:creationId xmlns:p14="http://schemas.microsoft.com/office/powerpoint/2010/main" val="3247941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4. </a:t>
            </a:r>
            <a:r>
              <a:rPr lang="en-GB" dirty="0" err="1"/>
              <a:t>Unesco</a:t>
            </a:r>
            <a:r>
              <a:rPr lang="en-GB" dirty="0"/>
              <a:t> and other support initiatives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2015732"/>
            <a:ext cx="10239678" cy="4172797"/>
          </a:xfrm>
        </p:spPr>
        <p:txBody>
          <a:bodyPr>
            <a:normAutofit/>
          </a:bodyPr>
          <a:lstStyle/>
          <a:p>
            <a:r>
              <a:rPr lang="en-GB" sz="2400" i="1" dirty="0"/>
              <a:t>Capacity-building and knowledge exchange are essential to raise awareness and foster the </a:t>
            </a:r>
            <a:r>
              <a:rPr lang="en-GB" sz="2400" i="1" dirty="0" err="1"/>
              <a:t>mindshift</a:t>
            </a:r>
            <a:r>
              <a:rPr lang="en-GB" sz="2400" i="1" dirty="0"/>
              <a:t> necessary to implement Convention.</a:t>
            </a:r>
          </a:p>
          <a:p>
            <a:r>
              <a:rPr lang="en-GB" sz="2400" dirty="0"/>
              <a:t>Short presentation of IFCD and Expert Facility and their relevance for cultural policy</a:t>
            </a:r>
          </a:p>
          <a:p>
            <a:r>
              <a:rPr lang="en-GB" sz="2400" dirty="0"/>
              <a:t>At least one case study will cover these (possibly Cambodia’s National Arts Support and Development Fund)</a:t>
            </a:r>
          </a:p>
        </p:txBody>
      </p:sp>
    </p:spTree>
    <p:extLst>
      <p:ext uri="{BB962C8B-B14F-4D97-AF65-F5344CB8AC3E}">
        <p14:creationId xmlns:p14="http://schemas.microsoft.com/office/powerpoint/2010/main" val="3334838566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TM10001114[[fn=Gallery]]</Template>
  <TotalTime>164</TotalTime>
  <Words>697</Words>
  <Application>Microsoft Office PowerPoint</Application>
  <PresentationFormat>Widescreen</PresentationFormat>
  <Paragraphs>50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Gill Sans MT</vt:lpstr>
      <vt:lpstr>Gallery</vt:lpstr>
      <vt:lpstr>chapter 1: Cultural policy</vt:lpstr>
      <vt:lpstr>3 core indicators / themes</vt:lpstr>
      <vt:lpstr>Other aspects</vt:lpstr>
      <vt:lpstr>sources</vt:lpstr>
      <vt:lpstr>Key themes</vt:lpstr>
      <vt:lpstr>1. Policies and measures addressing the value chain</vt:lpstr>
      <vt:lpstr>2. Institutional developments &amp; policy frameworks</vt:lpstr>
      <vt:lpstr>3. Improving the evidence base</vt:lpstr>
      <vt:lpstr>4. Unesco and other support initiatives</vt:lpstr>
      <vt:lpstr>5. challenges</vt:lpstr>
      <vt:lpstr>Key messages</vt:lpstr>
      <vt:lpstr>Case studies</vt:lpstr>
      <vt:lpstr>Sdgs – possible links with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1: Cultural policy</dc:title>
  <dc:creator>Jordi</dc:creator>
  <cp:lastModifiedBy>Jordi</cp:lastModifiedBy>
  <cp:revision>11</cp:revision>
  <dcterms:created xsi:type="dcterms:W3CDTF">2017-03-03T00:15:10Z</dcterms:created>
  <dcterms:modified xsi:type="dcterms:W3CDTF">2017-03-03T12:09:13Z</dcterms:modified>
</cp:coreProperties>
</file>