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64" r:id="rId2"/>
    <p:sldId id="258" r:id="rId3"/>
    <p:sldId id="269" r:id="rId4"/>
    <p:sldId id="272" r:id="rId5"/>
    <p:sldId id="273" r:id="rId6"/>
    <p:sldId id="270" r:id="rId7"/>
    <p:sldId id="284" r:id="rId8"/>
    <p:sldId id="285" r:id="rId9"/>
    <p:sldId id="271" r:id="rId10"/>
    <p:sldId id="274" r:id="rId11"/>
    <p:sldId id="282" r:id="rId12"/>
    <p:sldId id="275" r:id="rId13"/>
    <p:sldId id="283" r:id="rId14"/>
    <p:sldId id="277" r:id="rId15"/>
    <p:sldId id="281" r:id="rId16"/>
    <p:sldId id="276" r:id="rId17"/>
    <p:sldId id="278" r:id="rId18"/>
    <p:sldId id="279" r:id="rId19"/>
    <p:sldId id="280" r:id="rId20"/>
    <p:sldId id="265" r:id="rId21"/>
    <p:sldId id="267" r:id="rId22"/>
    <p:sldId id="266" r:id="rId23"/>
    <p:sldId id="268" r:id="rId24"/>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18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D82839-A9AB-E048-AFB8-75600A061222}" type="datetimeFigureOut">
              <a:rPr lang="fr-FR" smtClean="0"/>
              <a:t>17-03-01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FC025F-8671-C74B-9931-E4722199D7F3}" type="slidenum">
              <a:rPr lang="fr-FR" smtClean="0"/>
              <a:t>‹#›</a:t>
            </a:fld>
            <a:endParaRPr lang="fr-FR"/>
          </a:p>
        </p:txBody>
      </p:sp>
    </p:spTree>
    <p:extLst>
      <p:ext uri="{BB962C8B-B14F-4D97-AF65-F5344CB8AC3E}">
        <p14:creationId xmlns:p14="http://schemas.microsoft.com/office/powerpoint/2010/main" val="10914269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4FC025F-8671-C74B-9931-E4722199D7F3}" type="slidenum">
              <a:rPr lang="fr-FR" smtClean="0"/>
              <a:t>23</a:t>
            </a:fld>
            <a:endParaRPr lang="fr-FR"/>
          </a:p>
        </p:txBody>
      </p:sp>
    </p:spTree>
    <p:extLst>
      <p:ext uri="{BB962C8B-B14F-4D97-AF65-F5344CB8AC3E}">
        <p14:creationId xmlns:p14="http://schemas.microsoft.com/office/powerpoint/2010/main" val="479409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CA"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D58F6093-C929-5E4E-AC94-E453C3F156FD}" type="datetimeFigureOut">
              <a:rPr lang="fr-FR" smtClean="0"/>
              <a:t>17-03-01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301628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D58F6093-C929-5E4E-AC94-E453C3F156FD}" type="datetimeFigureOut">
              <a:rPr lang="fr-FR" smtClean="0"/>
              <a:t>17-03-01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683127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CA"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D58F6093-C929-5E4E-AC94-E453C3F156FD}" type="datetimeFigureOut">
              <a:rPr lang="fr-FR" smtClean="0"/>
              <a:t>17-03-01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161088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idx="1"/>
          </p:nvPr>
        </p:nvSpPr>
        <p:spPr/>
        <p:txBody>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D58F6093-C929-5E4E-AC94-E453C3F156FD}" type="datetimeFigureOut">
              <a:rPr lang="fr-FR" smtClean="0"/>
              <a:t>17-03-01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163865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A"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smtClean="0"/>
              <a:t>Cliquez pour modifier les styles du texte du masque</a:t>
            </a:r>
          </a:p>
        </p:txBody>
      </p:sp>
      <p:sp>
        <p:nvSpPr>
          <p:cNvPr id="4" name="Espace réservé de la date 3"/>
          <p:cNvSpPr>
            <a:spLocks noGrp="1"/>
          </p:cNvSpPr>
          <p:nvPr>
            <p:ph type="dt" sz="half" idx="10"/>
          </p:nvPr>
        </p:nvSpPr>
        <p:spPr/>
        <p:txBody>
          <a:bodyPr/>
          <a:lstStyle/>
          <a:p>
            <a:fld id="{D58F6093-C929-5E4E-AC94-E453C3F156FD}" type="datetimeFigureOut">
              <a:rPr lang="fr-FR" smtClean="0"/>
              <a:t>17-03-01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3739663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e la date 4"/>
          <p:cNvSpPr>
            <a:spLocks noGrp="1"/>
          </p:cNvSpPr>
          <p:nvPr>
            <p:ph type="dt" sz="half" idx="10"/>
          </p:nvPr>
        </p:nvSpPr>
        <p:spPr/>
        <p:txBody>
          <a:bodyPr/>
          <a:lstStyle/>
          <a:p>
            <a:fld id="{D58F6093-C929-5E4E-AC94-E453C3F156FD}" type="datetimeFigureOut">
              <a:rPr lang="fr-FR" smtClean="0"/>
              <a:t>17-03-01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379379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CA"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7" name="Espace réservé de la date 6"/>
          <p:cNvSpPr>
            <a:spLocks noGrp="1"/>
          </p:cNvSpPr>
          <p:nvPr>
            <p:ph type="dt" sz="half" idx="10"/>
          </p:nvPr>
        </p:nvSpPr>
        <p:spPr/>
        <p:txBody>
          <a:bodyPr/>
          <a:lstStyle/>
          <a:p>
            <a:fld id="{D58F6093-C929-5E4E-AC94-E453C3F156FD}" type="datetimeFigureOut">
              <a:rPr lang="fr-FR" smtClean="0"/>
              <a:t>17-03-01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1080741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e la date 2"/>
          <p:cNvSpPr>
            <a:spLocks noGrp="1"/>
          </p:cNvSpPr>
          <p:nvPr>
            <p:ph type="dt" sz="half" idx="10"/>
          </p:nvPr>
        </p:nvSpPr>
        <p:spPr/>
        <p:txBody>
          <a:bodyPr/>
          <a:lstStyle/>
          <a:p>
            <a:fld id="{D58F6093-C929-5E4E-AC94-E453C3F156FD}" type="datetimeFigureOut">
              <a:rPr lang="fr-FR" smtClean="0"/>
              <a:t>17-03-01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2902319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58F6093-C929-5E4E-AC94-E453C3F156FD}" type="datetimeFigureOut">
              <a:rPr lang="fr-FR" smtClean="0"/>
              <a:t>17-03-01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3132337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A"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D58F6093-C929-5E4E-AC94-E453C3F156FD}" type="datetimeFigureOut">
              <a:rPr lang="fr-FR" smtClean="0"/>
              <a:t>17-03-01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1826273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A"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D58F6093-C929-5E4E-AC94-E453C3F156FD}" type="datetimeFigureOut">
              <a:rPr lang="fr-FR" smtClean="0"/>
              <a:t>17-03-01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586AD6E-B664-5843-B245-1B781D8D2496}" type="slidenum">
              <a:rPr lang="fr-FR" smtClean="0"/>
              <a:t>‹#›</a:t>
            </a:fld>
            <a:endParaRPr lang="fr-FR"/>
          </a:p>
        </p:txBody>
      </p:sp>
    </p:spTree>
    <p:extLst>
      <p:ext uri="{BB962C8B-B14F-4D97-AF65-F5344CB8AC3E}">
        <p14:creationId xmlns:p14="http://schemas.microsoft.com/office/powerpoint/2010/main" val="14959866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A"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8F6093-C929-5E4E-AC94-E453C3F156FD}" type="datetimeFigureOut">
              <a:rPr lang="fr-FR" smtClean="0"/>
              <a:t>17-03-01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6AD6E-B664-5843-B245-1B781D8D2496}" type="slidenum">
              <a:rPr lang="fr-FR" smtClean="0"/>
              <a:t>‹#›</a:t>
            </a:fld>
            <a:endParaRPr lang="fr-FR"/>
          </a:p>
        </p:txBody>
      </p:sp>
    </p:spTree>
    <p:extLst>
      <p:ext uri="{BB962C8B-B14F-4D97-AF65-F5344CB8AC3E}">
        <p14:creationId xmlns:p14="http://schemas.microsoft.com/office/powerpoint/2010/main" val="4186374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investmentpolicyhub.unctad.org/IIA/mostRecent/treaty/1387"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851128"/>
            <a:ext cx="7772400" cy="4998690"/>
          </a:xfrm>
        </p:spPr>
        <p:txBody>
          <a:bodyPr>
            <a:normAutofit/>
          </a:bodyPr>
          <a:lstStyle/>
          <a:p>
            <a:r>
              <a:rPr lang="fr-FR" dirty="0" smtClean="0"/>
              <a:t>2017 GLOBAL REPORT</a:t>
            </a:r>
            <a:br>
              <a:rPr lang="fr-FR" dirty="0" smtClean="0"/>
            </a:br>
            <a:r>
              <a:rPr lang="fr-FR" dirty="0" smtClean="0"/>
              <a:t/>
            </a:r>
            <a:br>
              <a:rPr lang="fr-FR" dirty="0" smtClean="0"/>
            </a:br>
            <a:r>
              <a:rPr lang="fr-FR" b="1" dirty="0" err="1" smtClean="0"/>
              <a:t>Chapter</a:t>
            </a:r>
            <a:r>
              <a:rPr lang="fr-FR" b="1" dirty="0" smtClean="0"/>
              <a:t> 7 </a:t>
            </a:r>
            <a:br>
              <a:rPr lang="fr-FR" b="1" dirty="0" smtClean="0"/>
            </a:br>
            <a:r>
              <a:rPr lang="fr-FR" b="1" dirty="0" err="1" smtClean="0"/>
              <a:t>Treaties</a:t>
            </a:r>
            <a:r>
              <a:rPr lang="fr-FR" b="1" dirty="0" smtClean="0"/>
              <a:t> and </a:t>
            </a:r>
            <a:r>
              <a:rPr lang="fr-FR" b="1" dirty="0" err="1" smtClean="0"/>
              <a:t>Agreements</a:t>
            </a:r>
            <a:r>
              <a:rPr lang="fr-FR" b="1" dirty="0" smtClean="0"/>
              <a:t/>
            </a:r>
            <a:br>
              <a:rPr lang="fr-FR" b="1" dirty="0" smtClean="0"/>
            </a:br>
            <a:r>
              <a:rPr lang="fr-FR" dirty="0"/>
              <a:t/>
            </a:r>
            <a:br>
              <a:rPr lang="fr-FR" dirty="0"/>
            </a:br>
            <a:r>
              <a:rPr lang="fr-FR" sz="2800" dirty="0" smtClean="0"/>
              <a:t>VÉRONIQUE GUÈVREMONT</a:t>
            </a:r>
            <a:endParaRPr lang="fr-FR" dirty="0"/>
          </a:p>
        </p:txBody>
      </p:sp>
    </p:spTree>
    <p:extLst>
      <p:ext uri="{BB962C8B-B14F-4D97-AF65-F5344CB8AC3E}">
        <p14:creationId xmlns:p14="http://schemas.microsoft.com/office/powerpoint/2010/main" val="197054148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906" y="1528570"/>
            <a:ext cx="8431261" cy="5632311"/>
          </a:xfrm>
          <a:prstGeom prst="rect">
            <a:avLst/>
          </a:prstGeom>
        </p:spPr>
        <p:txBody>
          <a:bodyPr wrap="square">
            <a:spAutoFit/>
          </a:bodyPr>
          <a:lstStyle/>
          <a:p>
            <a:pPr lvl="0"/>
            <a:r>
              <a:rPr lang="en-CA" sz="2000" dirty="0" smtClean="0"/>
              <a:t>C. Other </a:t>
            </a:r>
            <a:r>
              <a:rPr lang="en-CA" sz="2000" dirty="0"/>
              <a:t>regional and bilateral trade and economic forums</a:t>
            </a:r>
            <a:r>
              <a:rPr lang="fr-CA" sz="2000" dirty="0"/>
              <a:t> </a:t>
            </a:r>
            <a:endParaRPr lang="fr-CA" sz="2000" dirty="0" smtClean="0"/>
          </a:p>
          <a:p>
            <a:pPr lvl="1"/>
            <a:endParaRPr lang="fr-CA" sz="2000" b="1" dirty="0" smtClean="0"/>
          </a:p>
          <a:p>
            <a:pPr lvl="1"/>
            <a:r>
              <a:rPr lang="en-CA" sz="2000" b="1" dirty="0" smtClean="0"/>
              <a:t>b) Regional </a:t>
            </a:r>
            <a:r>
              <a:rPr lang="en-CA" sz="2000" b="1" dirty="0"/>
              <a:t>and bilateral investment treaties</a:t>
            </a:r>
          </a:p>
          <a:p>
            <a:pPr lvl="1"/>
            <a:endParaRPr lang="en-CA" sz="2000" dirty="0" smtClean="0"/>
          </a:p>
          <a:p>
            <a:pPr marL="800100" lvl="1" indent="-342900">
              <a:buFontTx/>
              <a:buChar char="-"/>
            </a:pPr>
            <a:r>
              <a:rPr lang="en-CA" sz="2000" dirty="0" smtClean="0"/>
              <a:t>Main trends (bilateralism, regionalism, multilateralism (OECD, WTO…)</a:t>
            </a:r>
            <a:endParaRPr lang="en-CA" sz="2000" dirty="0" smtClean="0"/>
          </a:p>
          <a:p>
            <a:pPr marL="800100" lvl="1" indent="-342900">
              <a:buFontTx/>
              <a:buChar char="-"/>
            </a:pPr>
            <a:r>
              <a:rPr lang="en-CA" sz="2000" dirty="0" smtClean="0"/>
              <a:t>Analysis of 116 BIT, concluded by 81 </a:t>
            </a:r>
            <a:r>
              <a:rPr lang="en-CA" sz="2000" dirty="0" err="1" smtClean="0"/>
              <a:t>States+EU</a:t>
            </a:r>
            <a:r>
              <a:rPr lang="en-CA" sz="2000" dirty="0" smtClean="0"/>
              <a:t> (64 Parties to the Convention)</a:t>
            </a:r>
          </a:p>
          <a:p>
            <a:pPr marL="800100" lvl="1" indent="-342900">
              <a:buFontTx/>
              <a:buChar char="-"/>
            </a:pPr>
            <a:r>
              <a:rPr lang="en-CA" sz="2000" dirty="0" smtClean="0"/>
              <a:t>Only Canada, EU, France and USA make reservations related to culture in their BIT</a:t>
            </a:r>
          </a:p>
          <a:p>
            <a:pPr marL="800100" lvl="1" indent="-342900">
              <a:buFontTx/>
              <a:buChar char="-"/>
            </a:pPr>
            <a:r>
              <a:rPr lang="en-CA" sz="2000" dirty="0" smtClean="0"/>
              <a:t>Arbitration cases:</a:t>
            </a:r>
            <a:endParaRPr lang="en-CA" sz="2000" dirty="0" smtClean="0"/>
          </a:p>
          <a:p>
            <a:pPr marL="1257300" lvl="2" indent="-342900">
              <a:buFont typeface="Arial"/>
              <a:buChar char="•"/>
            </a:pPr>
            <a:r>
              <a:rPr lang="en-CA" sz="2000" dirty="0" smtClean="0"/>
              <a:t>Canada/UPS (US) – Discrimination </a:t>
            </a:r>
            <a:r>
              <a:rPr lang="en-CA" sz="2000" dirty="0" smtClean="0"/>
              <a:t>against </a:t>
            </a:r>
            <a:r>
              <a:rPr lang="en-CA" sz="2000" dirty="0" smtClean="0"/>
              <a:t>UPS </a:t>
            </a:r>
            <a:endParaRPr lang="en-CA" sz="2000" dirty="0" smtClean="0"/>
          </a:p>
          <a:p>
            <a:pPr marL="1257300" lvl="2" indent="-342900">
              <a:buFont typeface="Arial"/>
              <a:buChar char="•"/>
            </a:pPr>
            <a:r>
              <a:rPr lang="en-CA" sz="2000" dirty="0" smtClean="0"/>
              <a:t>Ukraine/</a:t>
            </a:r>
            <a:r>
              <a:rPr lang="en-CA" sz="2000" dirty="0" err="1" smtClean="0"/>
              <a:t>Lemire</a:t>
            </a:r>
            <a:r>
              <a:rPr lang="en-CA" sz="2000" dirty="0" smtClean="0"/>
              <a:t> (US) – None attribution of radio frequency</a:t>
            </a:r>
            <a:endParaRPr lang="en-CA" sz="2000" dirty="0" smtClean="0"/>
          </a:p>
          <a:p>
            <a:pPr marL="1257300" lvl="2" indent="-342900">
              <a:buFont typeface="Arial"/>
              <a:buChar char="•"/>
            </a:pPr>
            <a:r>
              <a:rPr lang="en-CA" sz="2000" dirty="0" smtClean="0"/>
              <a:t>Egypt/Al Jazeera (Qa</a:t>
            </a:r>
            <a:r>
              <a:rPr lang="en-CA" sz="2000" dirty="0" smtClean="0"/>
              <a:t>tar)</a:t>
            </a:r>
            <a:r>
              <a:rPr lang="en-CA" sz="2000" dirty="0" smtClean="0"/>
              <a:t> (pending) – Destruction of media business</a:t>
            </a:r>
            <a:endParaRPr lang="en-CA" sz="2000" dirty="0" smtClean="0"/>
          </a:p>
          <a:p>
            <a:pPr lvl="1"/>
            <a:endParaRPr lang="en-CA" sz="2000" dirty="0"/>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1138773"/>
          </a:xfrm>
          <a:prstGeom prst="rect">
            <a:avLst/>
          </a:prstGeom>
        </p:spPr>
        <p:txBody>
          <a:bodyPr wrap="square">
            <a:spAutoFit/>
          </a:bodyPr>
          <a:lstStyle/>
          <a:p>
            <a:pPr lvl="0"/>
            <a:r>
              <a:rPr lang="en-CA" sz="3200" b="1" dirty="0"/>
              <a:t>Part I	</a:t>
            </a:r>
            <a:r>
              <a:rPr lang="en-CA" sz="3200" b="1" dirty="0" smtClean="0"/>
              <a:t>    Trade </a:t>
            </a:r>
            <a:r>
              <a:rPr lang="en-CA" sz="3200" b="1" dirty="0"/>
              <a:t>and investment </a:t>
            </a:r>
            <a:r>
              <a:rPr lang="en-CA" sz="3200" b="1" dirty="0" smtClean="0"/>
              <a:t>forums </a:t>
            </a:r>
            <a:r>
              <a:rPr lang="fr-CA" sz="2400" dirty="0">
                <a:solidFill>
                  <a:srgbClr val="FF0000"/>
                </a:solidFill>
              </a:rPr>
              <a:t>[e-commerce]</a:t>
            </a:r>
          </a:p>
          <a:p>
            <a:r>
              <a:rPr lang="en-CA" sz="3600" b="1" dirty="0" smtClean="0"/>
              <a:t> </a:t>
            </a:r>
            <a:endParaRPr lang="fr-FR" sz="3600" dirty="0"/>
          </a:p>
        </p:txBody>
      </p:sp>
    </p:spTree>
    <p:extLst>
      <p:ext uri="{BB962C8B-B14F-4D97-AF65-F5344CB8AC3E}">
        <p14:creationId xmlns:p14="http://schemas.microsoft.com/office/powerpoint/2010/main" val="2864202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3441" y="751344"/>
            <a:ext cx="8377215" cy="5355313"/>
          </a:xfrm>
          <a:prstGeom prst="rect">
            <a:avLst/>
          </a:prstGeom>
        </p:spPr>
        <p:txBody>
          <a:bodyPr wrap="square">
            <a:spAutoFit/>
          </a:bodyPr>
          <a:lstStyle/>
          <a:p>
            <a:r>
              <a:rPr lang="fr-FR" b="1" dirty="0">
                <a:solidFill>
                  <a:srgbClr val="0000FF"/>
                </a:solidFill>
              </a:rPr>
              <a:t>2016</a:t>
            </a:r>
            <a:endParaRPr lang="fr-FR" dirty="0">
              <a:solidFill>
                <a:srgbClr val="0000FF"/>
              </a:solidFill>
            </a:endParaRPr>
          </a:p>
          <a:p>
            <a:r>
              <a:rPr lang="fr-FR" b="1" dirty="0">
                <a:solidFill>
                  <a:srgbClr val="0000FF"/>
                </a:solidFill>
              </a:rPr>
              <a:t>Al </a:t>
            </a:r>
            <a:r>
              <a:rPr lang="fr-FR" b="1" dirty="0" err="1">
                <a:solidFill>
                  <a:srgbClr val="0000FF"/>
                </a:solidFill>
              </a:rPr>
              <a:t>Jazeera</a:t>
            </a:r>
            <a:r>
              <a:rPr lang="fr-FR" b="1" dirty="0">
                <a:solidFill>
                  <a:srgbClr val="0000FF"/>
                </a:solidFill>
              </a:rPr>
              <a:t> v. </a:t>
            </a:r>
            <a:r>
              <a:rPr lang="fr-FR" b="1" dirty="0" err="1">
                <a:solidFill>
                  <a:srgbClr val="0000FF"/>
                </a:solidFill>
              </a:rPr>
              <a:t>Egypt</a:t>
            </a:r>
            <a:endParaRPr lang="fr-FR" b="1" dirty="0">
              <a:solidFill>
                <a:srgbClr val="0000FF"/>
              </a:solidFill>
            </a:endParaRPr>
          </a:p>
          <a:p>
            <a:r>
              <a:rPr lang="fr-FR" dirty="0">
                <a:solidFill>
                  <a:srgbClr val="0000FF"/>
                </a:solidFill>
              </a:rPr>
              <a:t>Al </a:t>
            </a:r>
            <a:r>
              <a:rPr lang="fr-FR" dirty="0" err="1">
                <a:solidFill>
                  <a:srgbClr val="0000FF"/>
                </a:solidFill>
              </a:rPr>
              <a:t>Jazeera</a:t>
            </a:r>
            <a:r>
              <a:rPr lang="fr-FR" dirty="0">
                <a:solidFill>
                  <a:srgbClr val="0000FF"/>
                </a:solidFill>
              </a:rPr>
              <a:t> Media Network v. </a:t>
            </a:r>
            <a:r>
              <a:rPr lang="fr-FR" dirty="0" err="1">
                <a:solidFill>
                  <a:srgbClr val="0000FF"/>
                </a:solidFill>
              </a:rPr>
              <a:t>Arab</a:t>
            </a:r>
            <a:r>
              <a:rPr lang="fr-FR" dirty="0">
                <a:solidFill>
                  <a:srgbClr val="0000FF"/>
                </a:solidFill>
              </a:rPr>
              <a:t> </a:t>
            </a:r>
            <a:r>
              <a:rPr lang="fr-FR" dirty="0" err="1">
                <a:solidFill>
                  <a:srgbClr val="0000FF"/>
                </a:solidFill>
              </a:rPr>
              <a:t>Republic</a:t>
            </a:r>
            <a:r>
              <a:rPr lang="fr-FR" dirty="0">
                <a:solidFill>
                  <a:srgbClr val="0000FF"/>
                </a:solidFill>
              </a:rPr>
              <a:t> of </a:t>
            </a:r>
            <a:r>
              <a:rPr lang="fr-FR" dirty="0" err="1">
                <a:solidFill>
                  <a:srgbClr val="0000FF"/>
                </a:solidFill>
              </a:rPr>
              <a:t>Egypt</a:t>
            </a:r>
            <a:endParaRPr lang="fr-FR" dirty="0">
              <a:solidFill>
                <a:srgbClr val="0000FF"/>
              </a:solidFill>
            </a:endParaRPr>
          </a:p>
          <a:p>
            <a:r>
              <a:rPr lang="fr-FR" dirty="0">
                <a:solidFill>
                  <a:srgbClr val="0000FF"/>
                </a:solidFill>
              </a:rPr>
              <a:t>(ICSID Case No. ARB/16/1)</a:t>
            </a:r>
            <a:endParaRPr lang="fr-FR" b="1" dirty="0" smtClean="0">
              <a:solidFill>
                <a:srgbClr val="0000FF"/>
              </a:solidFill>
            </a:endParaRPr>
          </a:p>
          <a:p>
            <a:endParaRPr lang="fr-FR" b="1" dirty="0">
              <a:solidFill>
                <a:srgbClr val="0000FF"/>
              </a:solidFill>
            </a:endParaRPr>
          </a:p>
          <a:p>
            <a:endParaRPr lang="fr-FR" b="1" dirty="0" smtClean="0">
              <a:solidFill>
                <a:srgbClr val="0000FF"/>
              </a:solidFill>
            </a:endParaRPr>
          </a:p>
          <a:p>
            <a:r>
              <a:rPr lang="fr-FR" b="1" dirty="0" smtClean="0">
                <a:solidFill>
                  <a:srgbClr val="0000FF"/>
                </a:solidFill>
              </a:rPr>
              <a:t>Applicable </a:t>
            </a:r>
            <a:r>
              <a:rPr lang="fr-FR" b="1" dirty="0">
                <a:solidFill>
                  <a:srgbClr val="0000FF"/>
                </a:solidFill>
              </a:rPr>
              <a:t>IIA</a:t>
            </a:r>
          </a:p>
          <a:p>
            <a:r>
              <a:rPr lang="fr-FR" dirty="0">
                <a:solidFill>
                  <a:srgbClr val="0000FF"/>
                </a:solidFill>
                <a:hlinkClick r:id="rId2"/>
              </a:rPr>
              <a:t>Egypt - Qatar BIT (1999)</a:t>
            </a:r>
          </a:p>
          <a:p>
            <a:endParaRPr lang="fr-FR" b="1" dirty="0" smtClean="0">
              <a:solidFill>
                <a:srgbClr val="0000FF"/>
              </a:solidFill>
            </a:endParaRPr>
          </a:p>
          <a:p>
            <a:r>
              <a:rPr lang="fr-FR" b="1" dirty="0" err="1" smtClean="0">
                <a:solidFill>
                  <a:srgbClr val="0000FF"/>
                </a:solidFill>
              </a:rPr>
              <a:t>Summary</a:t>
            </a:r>
            <a:r>
              <a:rPr lang="fr-FR" b="1" dirty="0" smtClean="0">
                <a:solidFill>
                  <a:srgbClr val="0000FF"/>
                </a:solidFill>
              </a:rPr>
              <a:t> </a:t>
            </a:r>
            <a:r>
              <a:rPr lang="fr-FR" b="1" dirty="0">
                <a:solidFill>
                  <a:srgbClr val="0000FF"/>
                </a:solidFill>
              </a:rPr>
              <a:t>of </a:t>
            </a:r>
            <a:r>
              <a:rPr lang="fr-FR" b="1" dirty="0" err="1">
                <a:solidFill>
                  <a:srgbClr val="0000FF"/>
                </a:solidFill>
              </a:rPr>
              <a:t>matters</a:t>
            </a:r>
            <a:r>
              <a:rPr lang="fr-FR" b="1" dirty="0">
                <a:solidFill>
                  <a:srgbClr val="0000FF"/>
                </a:solidFill>
              </a:rPr>
              <a:t> </a:t>
            </a:r>
            <a:r>
              <a:rPr lang="fr-FR" b="1" dirty="0" err="1">
                <a:solidFill>
                  <a:srgbClr val="0000FF"/>
                </a:solidFill>
              </a:rPr>
              <a:t>at</a:t>
            </a:r>
            <a:r>
              <a:rPr lang="fr-FR" b="1" dirty="0">
                <a:solidFill>
                  <a:srgbClr val="0000FF"/>
                </a:solidFill>
              </a:rPr>
              <a:t> issue</a:t>
            </a:r>
          </a:p>
          <a:p>
            <a:endParaRPr lang="fr-FR" b="1" dirty="0" smtClean="0">
              <a:solidFill>
                <a:srgbClr val="0000FF"/>
              </a:solidFill>
            </a:endParaRPr>
          </a:p>
          <a:p>
            <a:r>
              <a:rPr lang="fr-FR" b="1" dirty="0" err="1" smtClean="0">
                <a:solidFill>
                  <a:srgbClr val="0000FF"/>
                </a:solidFill>
              </a:rPr>
              <a:t>Details</a:t>
            </a:r>
            <a:r>
              <a:rPr lang="fr-FR" b="1" dirty="0" smtClean="0">
                <a:solidFill>
                  <a:srgbClr val="0000FF"/>
                </a:solidFill>
              </a:rPr>
              <a:t> </a:t>
            </a:r>
            <a:r>
              <a:rPr lang="fr-FR" b="1" dirty="0">
                <a:solidFill>
                  <a:srgbClr val="0000FF"/>
                </a:solidFill>
              </a:rPr>
              <a:t>of </a:t>
            </a:r>
            <a:r>
              <a:rPr lang="fr-FR" b="1" dirty="0" err="1">
                <a:solidFill>
                  <a:srgbClr val="0000FF"/>
                </a:solidFill>
              </a:rPr>
              <a:t>investment</a:t>
            </a:r>
            <a:endParaRPr lang="fr-FR" b="1" dirty="0">
              <a:solidFill>
                <a:srgbClr val="0000FF"/>
              </a:solidFill>
            </a:endParaRPr>
          </a:p>
          <a:p>
            <a:r>
              <a:rPr lang="fr-FR" dirty="0" err="1">
                <a:solidFill>
                  <a:srgbClr val="0000FF"/>
                </a:solidFill>
              </a:rPr>
              <a:t>Investments</a:t>
            </a:r>
            <a:r>
              <a:rPr lang="fr-FR" dirty="0">
                <a:solidFill>
                  <a:srgbClr val="0000FF"/>
                </a:solidFill>
              </a:rPr>
              <a:t> in </a:t>
            </a:r>
            <a:r>
              <a:rPr lang="fr-FR" dirty="0" err="1">
                <a:solidFill>
                  <a:srgbClr val="0000FF"/>
                </a:solidFill>
              </a:rPr>
              <a:t>multimedia</a:t>
            </a:r>
            <a:r>
              <a:rPr lang="fr-FR" dirty="0">
                <a:solidFill>
                  <a:srgbClr val="0000FF"/>
                </a:solidFill>
              </a:rPr>
              <a:t> </a:t>
            </a:r>
            <a:r>
              <a:rPr lang="fr-FR" dirty="0" err="1">
                <a:solidFill>
                  <a:srgbClr val="0000FF"/>
                </a:solidFill>
              </a:rPr>
              <a:t>broadcasting</a:t>
            </a:r>
            <a:r>
              <a:rPr lang="fr-FR" dirty="0">
                <a:solidFill>
                  <a:srgbClr val="0000FF"/>
                </a:solidFill>
              </a:rPr>
              <a:t> </a:t>
            </a:r>
            <a:r>
              <a:rPr lang="fr-FR" dirty="0" err="1">
                <a:solidFill>
                  <a:srgbClr val="0000FF"/>
                </a:solidFill>
              </a:rPr>
              <a:t>operations</a:t>
            </a:r>
            <a:r>
              <a:rPr lang="fr-FR" dirty="0">
                <a:solidFill>
                  <a:srgbClr val="0000FF"/>
                </a:solidFill>
              </a:rPr>
              <a:t>.</a:t>
            </a:r>
          </a:p>
          <a:p>
            <a:endParaRPr lang="fr-FR" b="1" dirty="0" smtClean="0">
              <a:solidFill>
                <a:srgbClr val="0000FF"/>
              </a:solidFill>
            </a:endParaRPr>
          </a:p>
          <a:p>
            <a:r>
              <a:rPr lang="fr-FR" b="1" dirty="0" err="1" smtClean="0">
                <a:solidFill>
                  <a:srgbClr val="0000FF"/>
                </a:solidFill>
              </a:rPr>
              <a:t>Summary</a:t>
            </a:r>
            <a:r>
              <a:rPr lang="fr-FR" b="1" dirty="0" smtClean="0">
                <a:solidFill>
                  <a:srgbClr val="0000FF"/>
                </a:solidFill>
              </a:rPr>
              <a:t> </a:t>
            </a:r>
            <a:r>
              <a:rPr lang="fr-FR" b="1" dirty="0">
                <a:solidFill>
                  <a:srgbClr val="0000FF"/>
                </a:solidFill>
              </a:rPr>
              <a:t>of the dispute</a:t>
            </a:r>
          </a:p>
          <a:p>
            <a:r>
              <a:rPr lang="fr-FR" dirty="0">
                <a:solidFill>
                  <a:srgbClr val="0000FF"/>
                </a:solidFill>
              </a:rPr>
              <a:t>Claims </a:t>
            </a:r>
            <a:r>
              <a:rPr lang="fr-FR" dirty="0" err="1">
                <a:solidFill>
                  <a:srgbClr val="0000FF"/>
                </a:solidFill>
              </a:rPr>
              <a:t>arising</a:t>
            </a:r>
            <a:r>
              <a:rPr lang="fr-FR" dirty="0">
                <a:solidFill>
                  <a:srgbClr val="0000FF"/>
                </a:solidFill>
              </a:rPr>
              <a:t> out of </a:t>
            </a:r>
            <a:r>
              <a:rPr lang="fr-FR" dirty="0" err="1">
                <a:solidFill>
                  <a:srgbClr val="0000FF"/>
                </a:solidFill>
              </a:rPr>
              <a:t>alleged</a:t>
            </a:r>
            <a:r>
              <a:rPr lang="fr-FR" dirty="0">
                <a:solidFill>
                  <a:srgbClr val="0000FF"/>
                </a:solidFill>
              </a:rPr>
              <a:t> destruction of the </a:t>
            </a:r>
            <a:r>
              <a:rPr lang="fr-FR" dirty="0" err="1">
                <a:solidFill>
                  <a:srgbClr val="0000FF"/>
                </a:solidFill>
              </a:rPr>
              <a:t>claimant’s</a:t>
            </a:r>
            <a:r>
              <a:rPr lang="fr-FR" dirty="0">
                <a:solidFill>
                  <a:srgbClr val="0000FF"/>
                </a:solidFill>
              </a:rPr>
              <a:t> media business in </a:t>
            </a:r>
            <a:r>
              <a:rPr lang="fr-FR" dirty="0" err="1">
                <a:solidFill>
                  <a:srgbClr val="0000FF"/>
                </a:solidFill>
              </a:rPr>
              <a:t>Egypt</a:t>
            </a:r>
            <a:r>
              <a:rPr lang="fr-FR" dirty="0">
                <a:solidFill>
                  <a:srgbClr val="0000FF"/>
                </a:solidFill>
              </a:rPr>
              <a:t>, by </a:t>
            </a:r>
            <a:r>
              <a:rPr lang="fr-FR" dirty="0" err="1">
                <a:solidFill>
                  <a:srgbClr val="0000FF"/>
                </a:solidFill>
              </a:rPr>
              <a:t>means</a:t>
            </a:r>
            <a:r>
              <a:rPr lang="fr-FR" dirty="0">
                <a:solidFill>
                  <a:srgbClr val="0000FF"/>
                </a:solidFill>
              </a:rPr>
              <a:t> of </a:t>
            </a:r>
            <a:r>
              <a:rPr lang="fr-FR" dirty="0" err="1">
                <a:solidFill>
                  <a:srgbClr val="0000FF"/>
                </a:solidFill>
              </a:rPr>
              <a:t>arrest</a:t>
            </a:r>
            <a:r>
              <a:rPr lang="fr-FR" dirty="0">
                <a:solidFill>
                  <a:srgbClr val="0000FF"/>
                </a:solidFill>
              </a:rPr>
              <a:t> and </a:t>
            </a:r>
            <a:r>
              <a:rPr lang="fr-FR" dirty="0" err="1">
                <a:solidFill>
                  <a:srgbClr val="0000FF"/>
                </a:solidFill>
              </a:rPr>
              <a:t>detention</a:t>
            </a:r>
            <a:r>
              <a:rPr lang="fr-FR" dirty="0">
                <a:solidFill>
                  <a:srgbClr val="0000FF"/>
                </a:solidFill>
              </a:rPr>
              <a:t> of </a:t>
            </a:r>
            <a:r>
              <a:rPr lang="fr-FR" dirty="0" err="1">
                <a:solidFill>
                  <a:srgbClr val="0000FF"/>
                </a:solidFill>
              </a:rPr>
              <a:t>employees</a:t>
            </a:r>
            <a:r>
              <a:rPr lang="fr-FR" dirty="0">
                <a:solidFill>
                  <a:srgbClr val="0000FF"/>
                </a:solidFill>
              </a:rPr>
              <a:t>, </a:t>
            </a:r>
            <a:r>
              <a:rPr lang="fr-FR" dirty="0" err="1">
                <a:solidFill>
                  <a:srgbClr val="0000FF"/>
                </a:solidFill>
              </a:rPr>
              <a:t>attacks</a:t>
            </a:r>
            <a:r>
              <a:rPr lang="fr-FR" dirty="0">
                <a:solidFill>
                  <a:srgbClr val="0000FF"/>
                </a:solidFill>
              </a:rPr>
              <a:t> on </a:t>
            </a:r>
            <a:r>
              <a:rPr lang="fr-FR" dirty="0" err="1">
                <a:solidFill>
                  <a:srgbClr val="0000FF"/>
                </a:solidFill>
              </a:rPr>
              <a:t>facilities</a:t>
            </a:r>
            <a:r>
              <a:rPr lang="fr-FR" dirty="0">
                <a:solidFill>
                  <a:srgbClr val="0000FF"/>
                </a:solidFill>
              </a:rPr>
              <a:t>, </a:t>
            </a:r>
            <a:r>
              <a:rPr lang="fr-FR" dirty="0" err="1">
                <a:solidFill>
                  <a:srgbClr val="0000FF"/>
                </a:solidFill>
              </a:rPr>
              <a:t>interference</a:t>
            </a:r>
            <a:r>
              <a:rPr lang="fr-FR" dirty="0">
                <a:solidFill>
                  <a:srgbClr val="0000FF"/>
                </a:solidFill>
              </a:rPr>
              <a:t> </a:t>
            </a:r>
            <a:r>
              <a:rPr lang="fr-FR" dirty="0" err="1">
                <a:solidFill>
                  <a:srgbClr val="0000FF"/>
                </a:solidFill>
              </a:rPr>
              <a:t>with</a:t>
            </a:r>
            <a:r>
              <a:rPr lang="fr-FR" dirty="0">
                <a:solidFill>
                  <a:srgbClr val="0000FF"/>
                </a:solidFill>
              </a:rPr>
              <a:t> transmissions and </a:t>
            </a:r>
            <a:r>
              <a:rPr lang="fr-FR" dirty="0" err="1">
                <a:solidFill>
                  <a:srgbClr val="0000FF"/>
                </a:solidFill>
              </a:rPr>
              <a:t>broadcasts</a:t>
            </a:r>
            <a:r>
              <a:rPr lang="fr-FR" dirty="0">
                <a:solidFill>
                  <a:srgbClr val="0000FF"/>
                </a:solidFill>
              </a:rPr>
              <a:t>, </a:t>
            </a:r>
            <a:r>
              <a:rPr lang="fr-FR" dirty="0" err="1">
                <a:solidFill>
                  <a:srgbClr val="0000FF"/>
                </a:solidFill>
              </a:rPr>
              <a:t>closure</a:t>
            </a:r>
            <a:r>
              <a:rPr lang="fr-FR" dirty="0">
                <a:solidFill>
                  <a:srgbClr val="0000FF"/>
                </a:solidFill>
              </a:rPr>
              <a:t> of offices, </a:t>
            </a:r>
            <a:r>
              <a:rPr lang="fr-FR" dirty="0" err="1">
                <a:solidFill>
                  <a:srgbClr val="0000FF"/>
                </a:solidFill>
              </a:rPr>
              <a:t>cancellation</a:t>
            </a:r>
            <a:r>
              <a:rPr lang="fr-FR" dirty="0">
                <a:solidFill>
                  <a:srgbClr val="0000FF"/>
                </a:solidFill>
              </a:rPr>
              <a:t> of </a:t>
            </a:r>
            <a:r>
              <a:rPr lang="fr-FR" dirty="0" err="1">
                <a:solidFill>
                  <a:srgbClr val="0000FF"/>
                </a:solidFill>
              </a:rPr>
              <a:t>claimant’s</a:t>
            </a:r>
            <a:r>
              <a:rPr lang="fr-FR" dirty="0">
                <a:solidFill>
                  <a:srgbClr val="0000FF"/>
                </a:solidFill>
              </a:rPr>
              <a:t> </a:t>
            </a:r>
            <a:r>
              <a:rPr lang="fr-FR" dirty="0" err="1">
                <a:solidFill>
                  <a:srgbClr val="0000FF"/>
                </a:solidFill>
              </a:rPr>
              <a:t>broadcasting</a:t>
            </a:r>
            <a:r>
              <a:rPr lang="fr-FR" dirty="0">
                <a:solidFill>
                  <a:srgbClr val="0000FF"/>
                </a:solidFill>
              </a:rPr>
              <a:t> licence and </a:t>
            </a:r>
            <a:r>
              <a:rPr lang="fr-FR" dirty="0" err="1">
                <a:solidFill>
                  <a:srgbClr val="0000FF"/>
                </a:solidFill>
              </a:rPr>
              <a:t>compulsory</a:t>
            </a:r>
            <a:r>
              <a:rPr lang="fr-FR" dirty="0">
                <a:solidFill>
                  <a:srgbClr val="0000FF"/>
                </a:solidFill>
              </a:rPr>
              <a:t> liquidation of </a:t>
            </a:r>
            <a:r>
              <a:rPr lang="fr-FR" dirty="0" err="1">
                <a:solidFill>
                  <a:srgbClr val="0000FF"/>
                </a:solidFill>
              </a:rPr>
              <a:t>its</a:t>
            </a:r>
            <a:r>
              <a:rPr lang="fr-FR" dirty="0">
                <a:solidFill>
                  <a:srgbClr val="0000FF"/>
                </a:solidFill>
              </a:rPr>
              <a:t> local </a:t>
            </a:r>
            <a:r>
              <a:rPr lang="fr-FR" dirty="0" err="1">
                <a:solidFill>
                  <a:srgbClr val="0000FF"/>
                </a:solidFill>
              </a:rPr>
              <a:t>branch</a:t>
            </a:r>
            <a:r>
              <a:rPr lang="fr-FR" dirty="0">
                <a:solidFill>
                  <a:srgbClr val="0000FF"/>
                </a:solidFill>
              </a:rPr>
              <a:t>.</a:t>
            </a:r>
            <a:endParaRPr lang="fr-FR" dirty="0">
              <a:solidFill>
                <a:srgbClr val="0000FF"/>
              </a:solidFill>
            </a:endParaRPr>
          </a:p>
        </p:txBody>
      </p:sp>
    </p:spTree>
    <p:extLst>
      <p:ext uri="{BB962C8B-B14F-4D97-AF65-F5344CB8AC3E}">
        <p14:creationId xmlns:p14="http://schemas.microsoft.com/office/powerpoint/2010/main" val="1160191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906" y="1528570"/>
            <a:ext cx="8431261" cy="8094524"/>
          </a:xfrm>
          <a:prstGeom prst="rect">
            <a:avLst/>
          </a:prstGeom>
        </p:spPr>
        <p:txBody>
          <a:bodyPr wrap="square">
            <a:spAutoFit/>
          </a:bodyPr>
          <a:lstStyle/>
          <a:p>
            <a:pPr lvl="0"/>
            <a:r>
              <a:rPr lang="en-CA" sz="2000" dirty="0" smtClean="0"/>
              <a:t>C. Other </a:t>
            </a:r>
            <a:r>
              <a:rPr lang="en-CA" sz="2000" dirty="0"/>
              <a:t>regional and bilateral trade and economic forums</a:t>
            </a:r>
            <a:r>
              <a:rPr lang="fr-CA" sz="2000" dirty="0"/>
              <a:t> </a:t>
            </a:r>
            <a:endParaRPr lang="fr-CA" sz="2000" dirty="0" smtClean="0"/>
          </a:p>
          <a:p>
            <a:pPr lvl="1"/>
            <a:endParaRPr lang="fr-CA" sz="2000" b="1" dirty="0" smtClean="0"/>
          </a:p>
          <a:p>
            <a:pPr lvl="1"/>
            <a:r>
              <a:rPr lang="en-CA" sz="2000" b="1" dirty="0" smtClean="0"/>
              <a:t>c) Regional </a:t>
            </a:r>
            <a:r>
              <a:rPr lang="en-CA" sz="2000" b="1" dirty="0"/>
              <a:t>and bilateral dispute settlement and control mechanisms (trade, </a:t>
            </a:r>
            <a:r>
              <a:rPr lang="en-CA" sz="2000" b="1" dirty="0" smtClean="0"/>
              <a:t>state aid, competition)</a:t>
            </a:r>
            <a:endParaRPr lang="en-CA" sz="2000" b="1" dirty="0" smtClean="0"/>
          </a:p>
          <a:p>
            <a:pPr lvl="1"/>
            <a:endParaRPr lang="en-CA" sz="2000" b="1" dirty="0" smtClean="0"/>
          </a:p>
          <a:p>
            <a:pPr lvl="1"/>
            <a:r>
              <a:rPr lang="en-CA" sz="2000" i="1" dirty="0">
                <a:solidFill>
                  <a:srgbClr val="000000"/>
                </a:solidFill>
              </a:rPr>
              <a:t>* New cases - 2015, 2016, 2017</a:t>
            </a:r>
            <a:endParaRPr lang="fr-CA" sz="2000" i="1" dirty="0">
              <a:solidFill>
                <a:srgbClr val="000000"/>
              </a:solidFill>
            </a:endParaRPr>
          </a:p>
          <a:p>
            <a:pPr lvl="1"/>
            <a:endParaRPr lang="en-CA" sz="2000" b="1" dirty="0" smtClean="0"/>
          </a:p>
          <a:p>
            <a:pPr marL="800100" lvl="1" indent="-342900">
              <a:buFontTx/>
              <a:buChar char="-"/>
            </a:pPr>
            <a:r>
              <a:rPr lang="en-CA" sz="2000" dirty="0" smtClean="0"/>
              <a:t>State aids: </a:t>
            </a:r>
          </a:p>
          <a:p>
            <a:pPr marL="1257300" lvl="2" indent="-342900">
              <a:buFont typeface="Arial"/>
              <a:buChar char="•"/>
            </a:pPr>
            <a:r>
              <a:rPr lang="en-CA" sz="2000" dirty="0" smtClean="0"/>
              <a:t>8 cases involving cultural issues</a:t>
            </a:r>
          </a:p>
          <a:p>
            <a:pPr marL="1257300" lvl="2" indent="-342900">
              <a:buFont typeface="Arial"/>
              <a:buChar char="•"/>
            </a:pPr>
            <a:r>
              <a:rPr lang="en-CA" sz="2000" dirty="0"/>
              <a:t>No explicit reference to the 2005 </a:t>
            </a:r>
            <a:r>
              <a:rPr lang="en-CA" sz="2000" dirty="0" smtClean="0"/>
              <a:t>Convention</a:t>
            </a:r>
          </a:p>
          <a:p>
            <a:pPr marL="1257300" lvl="2" indent="-342900">
              <a:buFont typeface="Arial"/>
              <a:buChar char="•"/>
            </a:pPr>
            <a:r>
              <a:rPr lang="en-CA" sz="2000" dirty="0" smtClean="0"/>
              <a:t>Some references to art. 107(3) TFEU (</a:t>
            </a:r>
            <a:r>
              <a:rPr lang="fr-FR" sz="2000" dirty="0" smtClean="0"/>
              <a:t>d</a:t>
            </a:r>
            <a:r>
              <a:rPr lang="fr-FR" sz="2000" dirty="0"/>
              <a:t>) </a:t>
            </a:r>
            <a:r>
              <a:rPr lang="fr-FR" sz="2000" dirty="0" err="1"/>
              <a:t>aid</a:t>
            </a:r>
            <a:r>
              <a:rPr lang="fr-FR" sz="2000" dirty="0"/>
              <a:t> to </a:t>
            </a:r>
            <a:r>
              <a:rPr lang="fr-FR" sz="2000" dirty="0" err="1"/>
              <a:t>promote</a:t>
            </a:r>
            <a:r>
              <a:rPr lang="fr-FR" sz="2000" dirty="0"/>
              <a:t> culture and </a:t>
            </a:r>
            <a:r>
              <a:rPr lang="fr-FR" sz="2000" dirty="0" err="1"/>
              <a:t>heritage</a:t>
            </a:r>
            <a:r>
              <a:rPr lang="fr-FR" sz="2000" dirty="0"/>
              <a:t> </a:t>
            </a:r>
            <a:r>
              <a:rPr lang="fr-FR" sz="2000" dirty="0" smtClean="0"/>
              <a:t>conservation)</a:t>
            </a:r>
          </a:p>
          <a:p>
            <a:pPr lvl="2"/>
            <a:endParaRPr lang="en-CA" sz="2000" dirty="0" smtClean="0"/>
          </a:p>
          <a:p>
            <a:pPr marL="800100" lvl="1" indent="-342900">
              <a:buFontTx/>
              <a:buChar char="-"/>
            </a:pPr>
            <a:r>
              <a:rPr lang="en-CA" sz="2000" dirty="0" smtClean="0"/>
              <a:t>European court of justice: no new cases involving cultural </a:t>
            </a:r>
            <a:r>
              <a:rPr lang="en-CA" sz="2000" dirty="0" smtClean="0"/>
              <a:t>issues</a:t>
            </a:r>
          </a:p>
          <a:p>
            <a:pPr lvl="1"/>
            <a:endParaRPr lang="en-CA" sz="2000" dirty="0" smtClean="0"/>
          </a:p>
          <a:p>
            <a:pPr marL="800100" lvl="1" indent="-342900">
              <a:buFontTx/>
              <a:buChar char="-"/>
            </a:pPr>
            <a:r>
              <a:rPr lang="en-CA" sz="2000" dirty="0" smtClean="0"/>
              <a:t>Other regional </a:t>
            </a:r>
            <a:r>
              <a:rPr lang="en-CA" sz="2000" dirty="0" smtClean="0"/>
              <a:t>courts: </a:t>
            </a:r>
            <a:r>
              <a:rPr lang="en-CA" sz="2000" dirty="0"/>
              <a:t>no new cases involving cultural issues</a:t>
            </a:r>
            <a:endParaRPr lang="en-CA" sz="2000" dirty="0" smtClean="0"/>
          </a:p>
          <a:p>
            <a:pPr lvl="1"/>
            <a:endParaRPr lang="en-CA" sz="2000" dirty="0" smtClean="0"/>
          </a:p>
          <a:p>
            <a:pPr lvl="1"/>
            <a:endParaRPr lang="en-CA" sz="2000" b="1" dirty="0"/>
          </a:p>
          <a:p>
            <a:pPr lvl="1"/>
            <a:endParaRPr lang="fr-CA" sz="2000" b="1" dirty="0"/>
          </a:p>
          <a:p>
            <a:pPr lvl="1"/>
            <a:endParaRPr lang="en-CA" sz="2000" dirty="0" smtClean="0"/>
          </a:p>
          <a:p>
            <a:pPr lvl="1"/>
            <a:endParaRPr lang="en-CA" sz="2000" dirty="0" smtClean="0"/>
          </a:p>
          <a:p>
            <a:pPr lvl="1"/>
            <a:endParaRPr lang="en-CA" sz="2000" dirty="0"/>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1138773"/>
          </a:xfrm>
          <a:prstGeom prst="rect">
            <a:avLst/>
          </a:prstGeom>
        </p:spPr>
        <p:txBody>
          <a:bodyPr wrap="square">
            <a:spAutoFit/>
          </a:bodyPr>
          <a:lstStyle/>
          <a:p>
            <a:pPr lvl="0"/>
            <a:r>
              <a:rPr lang="en-CA" sz="3200" b="1" dirty="0"/>
              <a:t>Part I	</a:t>
            </a:r>
            <a:r>
              <a:rPr lang="en-CA" sz="3200" b="1" dirty="0" smtClean="0"/>
              <a:t>    Trade </a:t>
            </a:r>
            <a:r>
              <a:rPr lang="en-CA" sz="3200" b="1" dirty="0"/>
              <a:t>and investment </a:t>
            </a:r>
            <a:r>
              <a:rPr lang="en-CA" sz="3200" b="1" dirty="0" smtClean="0"/>
              <a:t>forums </a:t>
            </a:r>
            <a:r>
              <a:rPr lang="fr-CA" sz="2400" dirty="0">
                <a:solidFill>
                  <a:srgbClr val="FF0000"/>
                </a:solidFill>
              </a:rPr>
              <a:t>[e-commerce]</a:t>
            </a:r>
          </a:p>
          <a:p>
            <a:r>
              <a:rPr lang="en-CA" sz="3600" b="1" dirty="0" smtClean="0"/>
              <a:t> </a:t>
            </a:r>
            <a:endParaRPr lang="fr-FR" sz="3600" dirty="0"/>
          </a:p>
        </p:txBody>
      </p:sp>
    </p:spTree>
    <p:extLst>
      <p:ext uri="{BB962C8B-B14F-4D97-AF65-F5344CB8AC3E}">
        <p14:creationId xmlns:p14="http://schemas.microsoft.com/office/powerpoint/2010/main" val="2864202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0232" y="568385"/>
            <a:ext cx="8647448" cy="6186310"/>
          </a:xfrm>
          <a:prstGeom prst="rect">
            <a:avLst/>
          </a:prstGeom>
        </p:spPr>
        <p:txBody>
          <a:bodyPr wrap="square">
            <a:spAutoFit/>
          </a:bodyPr>
          <a:lstStyle/>
          <a:p>
            <a:pPr marL="285750" indent="-285750">
              <a:buFont typeface="Wingdings" charset="2"/>
              <a:buChar char="§"/>
            </a:pPr>
            <a:r>
              <a:rPr lang="fr-CA" dirty="0" smtClean="0"/>
              <a:t>SA</a:t>
            </a:r>
            <a:r>
              <a:rPr lang="fr-CA" dirty="0"/>
              <a:t>.36672 (2013/NN) – France, Financement de la société nationale de programme France Médias Monde – FMM, </a:t>
            </a:r>
            <a:r>
              <a:rPr lang="fr-CA" dirty="0" smtClean="0"/>
              <a:t>2015</a:t>
            </a:r>
          </a:p>
          <a:p>
            <a:endParaRPr lang="fr-CA" dirty="0"/>
          </a:p>
          <a:p>
            <a:pPr marL="285750" indent="-285750">
              <a:buFont typeface="Wingdings" charset="2"/>
              <a:buChar char="§"/>
            </a:pPr>
            <a:r>
              <a:rPr lang="en-CA" dirty="0" smtClean="0"/>
              <a:t>State </a:t>
            </a:r>
            <a:r>
              <a:rPr lang="en-CA" dirty="0"/>
              <a:t>Aid SA.41085 (2015/N) – Spain, Rescue aid to Editorial Everest, </a:t>
            </a:r>
            <a:r>
              <a:rPr lang="en-CA" dirty="0" smtClean="0"/>
              <a:t>2015</a:t>
            </a:r>
          </a:p>
          <a:p>
            <a:endParaRPr lang="fr-CA" dirty="0"/>
          </a:p>
          <a:p>
            <a:pPr marL="285750" indent="-285750">
              <a:buFont typeface="Wingdings" charset="2"/>
              <a:buChar char="§"/>
            </a:pPr>
            <a:r>
              <a:rPr lang="en-CA" dirty="0" smtClean="0"/>
              <a:t>State </a:t>
            </a:r>
            <a:r>
              <a:rPr lang="en-CA" dirty="0"/>
              <a:t>Aid SA.42308 (2015/N) – Sweden, Amendments to the Swedish Press Aid Scheme, 27-11-</a:t>
            </a:r>
            <a:r>
              <a:rPr lang="en-CA" dirty="0" smtClean="0"/>
              <a:t>2015</a:t>
            </a:r>
          </a:p>
          <a:p>
            <a:endParaRPr lang="fr-CA" dirty="0"/>
          </a:p>
          <a:p>
            <a:pPr marL="285750" indent="-285750">
              <a:buFont typeface="Wingdings" charset="2"/>
              <a:buChar char="§"/>
            </a:pPr>
            <a:r>
              <a:rPr lang="en-CA" dirty="0" smtClean="0"/>
              <a:t>State </a:t>
            </a:r>
            <a:r>
              <a:rPr lang="en-CA" dirty="0"/>
              <a:t>Aid SA.43878 – Spain, Aid for cultural periodicals, 26-01-</a:t>
            </a:r>
            <a:r>
              <a:rPr lang="en-CA" dirty="0" smtClean="0"/>
              <a:t>2016</a:t>
            </a:r>
          </a:p>
          <a:p>
            <a:endParaRPr lang="fr-CA" dirty="0"/>
          </a:p>
          <a:p>
            <a:pPr marL="285750" indent="-285750">
              <a:buFont typeface="Wingdings" charset="2"/>
              <a:buChar char="§"/>
            </a:pPr>
            <a:r>
              <a:rPr lang="en-CA" dirty="0" smtClean="0"/>
              <a:t>State </a:t>
            </a:r>
            <a:r>
              <a:rPr lang="en-CA" dirty="0"/>
              <a:t>Aid SA. 44681 (2016/N) – Croatia, Croatian book publishing programme for the period 2017-2022, 04-04-</a:t>
            </a:r>
            <a:r>
              <a:rPr lang="en-CA" dirty="0" smtClean="0"/>
              <a:t>2016</a:t>
            </a:r>
          </a:p>
          <a:p>
            <a:endParaRPr lang="fr-CA" dirty="0"/>
          </a:p>
          <a:p>
            <a:pPr marL="285750" indent="-285750">
              <a:buFont typeface="Wingdings" charset="2"/>
              <a:buChar char="§"/>
            </a:pPr>
            <a:r>
              <a:rPr lang="en-CA" dirty="0" smtClean="0"/>
              <a:t>State </a:t>
            </a:r>
            <a:r>
              <a:rPr lang="en-CA" dirty="0"/>
              <a:t>Aid SA.44942 (2016/N) – Spain, Aid to local media published in the Basque language, 04-08-</a:t>
            </a:r>
            <a:r>
              <a:rPr lang="en-CA" dirty="0" smtClean="0"/>
              <a:t>2016</a:t>
            </a:r>
          </a:p>
          <a:p>
            <a:endParaRPr lang="fr-CA" dirty="0"/>
          </a:p>
          <a:p>
            <a:pPr marL="285750" indent="-285750">
              <a:buFont typeface="Wingdings" charset="2"/>
              <a:buChar char="§"/>
            </a:pPr>
            <a:r>
              <a:rPr lang="en-CA" dirty="0" smtClean="0"/>
              <a:t>State </a:t>
            </a:r>
            <a:r>
              <a:rPr lang="en-CA" dirty="0"/>
              <a:t>Aid SA.40170 (2014/N) – Spain, Modification of Spanish scheme for tax deductions in cinema and </a:t>
            </a:r>
            <a:r>
              <a:rPr lang="en-CA" dirty="0" err="1"/>
              <a:t>audiovisual</a:t>
            </a:r>
            <a:r>
              <a:rPr lang="en-CA" dirty="0"/>
              <a:t> productions, 14-12-2015</a:t>
            </a:r>
            <a:r>
              <a:rPr lang="en-CA" dirty="0" smtClean="0"/>
              <a:t>;</a:t>
            </a:r>
          </a:p>
          <a:p>
            <a:endParaRPr lang="fr-CA" dirty="0"/>
          </a:p>
          <a:p>
            <a:pPr marL="285750" indent="-285750">
              <a:buFont typeface="Wingdings" charset="2"/>
              <a:buChar char="§"/>
            </a:pPr>
            <a:r>
              <a:rPr lang="fr-CA" dirty="0" smtClean="0"/>
              <a:t>Aides </a:t>
            </a:r>
            <a:r>
              <a:rPr lang="fr-CA" dirty="0"/>
              <a:t>d’État SA.42419 (2015/N) – France, Crédit d’impôt cinéma et audiovisuel et Crédit d’impôt pour les œuvres cinématographiques et audiovisuelles étrangères – modifications, 29-09-2015</a:t>
            </a:r>
          </a:p>
        </p:txBody>
      </p:sp>
    </p:spTree>
    <p:extLst>
      <p:ext uri="{BB962C8B-B14F-4D97-AF65-F5344CB8AC3E}">
        <p14:creationId xmlns:p14="http://schemas.microsoft.com/office/powerpoint/2010/main" val="3845776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3744" y="1008542"/>
            <a:ext cx="8431261" cy="7632860"/>
          </a:xfrm>
          <a:prstGeom prst="rect">
            <a:avLst/>
          </a:prstGeom>
        </p:spPr>
        <p:txBody>
          <a:bodyPr wrap="square">
            <a:spAutoFit/>
          </a:bodyPr>
          <a:lstStyle/>
          <a:p>
            <a:pPr marL="342900" indent="-342900">
              <a:buAutoNum type="alphaUcPeriod"/>
            </a:pPr>
            <a:endParaRPr lang="en-CA" b="1" dirty="0" smtClean="0"/>
          </a:p>
          <a:p>
            <a:pPr marL="342900" indent="-342900">
              <a:buAutoNum type="alphaUcPeriod"/>
            </a:pPr>
            <a:r>
              <a:rPr lang="en-CA" b="1" dirty="0" smtClean="0"/>
              <a:t>International </a:t>
            </a:r>
            <a:r>
              <a:rPr lang="en-CA" b="1" dirty="0"/>
              <a:t>organizations and initiatives </a:t>
            </a:r>
            <a:endParaRPr lang="en-CA" b="1" dirty="0" smtClean="0"/>
          </a:p>
          <a:p>
            <a:endParaRPr lang="en-CA" b="1" dirty="0"/>
          </a:p>
          <a:p>
            <a:pPr marL="285750" indent="-285750">
              <a:buFont typeface="Arial"/>
              <a:buChar char="•"/>
            </a:pPr>
            <a:r>
              <a:rPr lang="en-CA" dirty="0" smtClean="0"/>
              <a:t>Organisation </a:t>
            </a:r>
            <a:r>
              <a:rPr lang="en-CA" dirty="0" err="1" smtClean="0"/>
              <a:t>internationale</a:t>
            </a:r>
            <a:r>
              <a:rPr lang="en-CA" dirty="0" smtClean="0"/>
              <a:t> de la </a:t>
            </a:r>
            <a:r>
              <a:rPr lang="en-CA" dirty="0" err="1" smtClean="0"/>
              <a:t>Francophonie</a:t>
            </a:r>
            <a:r>
              <a:rPr lang="en-CA" dirty="0" smtClean="0"/>
              <a:t> (Explicit references to the CDCE)</a:t>
            </a:r>
          </a:p>
          <a:p>
            <a:endParaRPr lang="en-CA" dirty="0" smtClean="0"/>
          </a:p>
          <a:p>
            <a:pPr marL="285750" indent="-285750">
              <a:buFont typeface="Arial"/>
              <a:buChar char="•"/>
            </a:pPr>
            <a:r>
              <a:rPr lang="en-CA" dirty="0" smtClean="0"/>
              <a:t>OECD (References to some objectives/principles of the CDCE)</a:t>
            </a:r>
          </a:p>
          <a:p>
            <a:endParaRPr lang="en-CA" dirty="0" smtClean="0"/>
          </a:p>
          <a:p>
            <a:pPr marL="285750" indent="-285750">
              <a:buFont typeface="Arial"/>
              <a:buChar char="•"/>
            </a:pPr>
            <a:r>
              <a:rPr lang="en-CA" dirty="0" smtClean="0"/>
              <a:t>IUT (</a:t>
            </a:r>
            <a:r>
              <a:rPr lang="en-CA" dirty="0"/>
              <a:t>References to some objectives/principles of the CDCE</a:t>
            </a:r>
            <a:r>
              <a:rPr lang="en-CA" dirty="0" smtClean="0"/>
              <a:t>)</a:t>
            </a:r>
          </a:p>
          <a:p>
            <a:endParaRPr lang="en-CA" dirty="0" smtClean="0"/>
          </a:p>
          <a:p>
            <a:pPr marL="285750" indent="-285750">
              <a:buFont typeface="Arial"/>
              <a:buChar char="•"/>
            </a:pPr>
            <a:r>
              <a:rPr lang="en-CA" dirty="0" smtClean="0"/>
              <a:t>SCBD </a:t>
            </a:r>
            <a:r>
              <a:rPr lang="en-CA" dirty="0"/>
              <a:t>(Explicit references to the CDCE</a:t>
            </a:r>
            <a:r>
              <a:rPr lang="en-CA" dirty="0" smtClean="0"/>
              <a:t>)</a:t>
            </a:r>
          </a:p>
          <a:p>
            <a:endParaRPr lang="en-CA" dirty="0" smtClean="0"/>
          </a:p>
          <a:p>
            <a:pPr marL="285750" indent="-285750">
              <a:buFont typeface="Arial"/>
              <a:buChar char="•"/>
            </a:pPr>
            <a:r>
              <a:rPr lang="en-CA" dirty="0" smtClean="0"/>
              <a:t>UN-GA, Resolutions (Culture and </a:t>
            </a:r>
            <a:r>
              <a:rPr lang="en-CA" dirty="0" err="1" smtClean="0"/>
              <a:t>Dev</a:t>
            </a:r>
            <a:r>
              <a:rPr lang="en-CA" dirty="0" smtClean="0"/>
              <a:t>; multilingualism; Iraq heritage; return cultural goods)</a:t>
            </a:r>
          </a:p>
          <a:p>
            <a:endParaRPr lang="en-CA" dirty="0" smtClean="0"/>
          </a:p>
          <a:p>
            <a:pPr marL="285750" indent="-285750">
              <a:buFont typeface="Arial"/>
              <a:buChar char="•"/>
            </a:pPr>
            <a:r>
              <a:rPr lang="en-CA" dirty="0" smtClean="0"/>
              <a:t>UN-ECOSOC  - Follow up WSIS (ref. to cultural considerations and development)</a:t>
            </a:r>
          </a:p>
          <a:p>
            <a:endParaRPr lang="en-CA" dirty="0" smtClean="0"/>
          </a:p>
          <a:p>
            <a:pPr marL="285750" indent="-285750">
              <a:buFont typeface="Arial"/>
              <a:buChar char="•"/>
            </a:pPr>
            <a:r>
              <a:rPr lang="en-CA" dirty="0" smtClean="0"/>
              <a:t>UNWTO (</a:t>
            </a:r>
            <a:r>
              <a:rPr lang="en-CA" dirty="0"/>
              <a:t>(Explicit references to the </a:t>
            </a:r>
            <a:r>
              <a:rPr lang="en-CA" dirty="0" smtClean="0"/>
              <a:t>CDCE; references to cultural industries; link with </a:t>
            </a:r>
            <a:r>
              <a:rPr lang="en-CA" dirty="0" err="1" smtClean="0"/>
              <a:t>cuture</a:t>
            </a:r>
            <a:r>
              <a:rPr lang="en-CA" dirty="0" smtClean="0"/>
              <a:t> and sustainable development)</a:t>
            </a:r>
          </a:p>
          <a:p>
            <a:endParaRPr lang="en-CA" dirty="0" smtClean="0"/>
          </a:p>
          <a:p>
            <a:pPr marL="285750" indent="-285750">
              <a:buFont typeface="Arial"/>
              <a:buChar char="•"/>
            </a:pPr>
            <a:r>
              <a:rPr lang="en-CA" dirty="0" smtClean="0"/>
              <a:t>WIPO (nothing..)</a:t>
            </a:r>
          </a:p>
          <a:p>
            <a:endParaRPr lang="fr-CA" sz="1600" dirty="0"/>
          </a:p>
          <a:p>
            <a:pPr marL="285750" indent="-285750">
              <a:buFontTx/>
              <a:buChar char="-"/>
            </a:pPr>
            <a:endParaRPr lang="en-CA" sz="1600" i="1" dirty="0"/>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584776"/>
          </a:xfrm>
          <a:prstGeom prst="rect">
            <a:avLst/>
          </a:prstGeom>
        </p:spPr>
        <p:txBody>
          <a:bodyPr wrap="square">
            <a:spAutoFit/>
          </a:bodyPr>
          <a:lstStyle/>
          <a:p>
            <a:pPr lvl="0"/>
            <a:r>
              <a:rPr lang="en-CA" sz="3200" b="1" dirty="0"/>
              <a:t>Part I	</a:t>
            </a:r>
            <a:r>
              <a:rPr lang="en-CA" sz="3200" b="1" dirty="0" smtClean="0"/>
              <a:t>I   Other relevant forums</a:t>
            </a:r>
            <a:endParaRPr lang="fr-FR" sz="3600" dirty="0"/>
          </a:p>
        </p:txBody>
      </p:sp>
    </p:spTree>
    <p:extLst>
      <p:ext uri="{BB962C8B-B14F-4D97-AF65-F5344CB8AC3E}">
        <p14:creationId xmlns:p14="http://schemas.microsoft.com/office/powerpoint/2010/main" val="2891515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3744" y="1177311"/>
            <a:ext cx="8431261" cy="5324535"/>
          </a:xfrm>
          <a:prstGeom prst="rect">
            <a:avLst/>
          </a:prstGeom>
        </p:spPr>
        <p:txBody>
          <a:bodyPr wrap="square">
            <a:spAutoFit/>
          </a:bodyPr>
          <a:lstStyle/>
          <a:p>
            <a:endParaRPr lang="fr-CA" sz="1600" dirty="0"/>
          </a:p>
          <a:p>
            <a:pPr marL="342900" indent="-342900">
              <a:buAutoNum type="alphaUcPeriod" startAt="2"/>
            </a:pPr>
            <a:r>
              <a:rPr lang="en-CA" b="1" dirty="0" smtClean="0"/>
              <a:t>Regional </a:t>
            </a:r>
            <a:r>
              <a:rPr lang="en-CA" b="1" dirty="0"/>
              <a:t>organizations and </a:t>
            </a:r>
            <a:r>
              <a:rPr lang="en-CA" b="1" dirty="0" smtClean="0"/>
              <a:t>initiatives</a:t>
            </a:r>
          </a:p>
          <a:p>
            <a:endParaRPr lang="fr-CA" sz="1600" dirty="0" smtClean="0"/>
          </a:p>
          <a:p>
            <a:pPr marL="285750" indent="-285750">
              <a:buFont typeface="Arial"/>
              <a:buChar char="•"/>
            </a:pPr>
            <a:r>
              <a:rPr lang="fr-CA" sz="1600" dirty="0" smtClean="0"/>
              <a:t>MERCOSUR – </a:t>
            </a:r>
            <a:r>
              <a:rPr lang="en-CA" sz="1600" dirty="0" smtClean="0"/>
              <a:t>Declaration</a:t>
            </a:r>
            <a:r>
              <a:rPr lang="fr-CA" sz="1600" dirty="0" smtClean="0"/>
              <a:t> of the Council  </a:t>
            </a:r>
            <a:r>
              <a:rPr lang="en-CA" sz="1600" dirty="0"/>
              <a:t>(Explicit references to the CDCE</a:t>
            </a:r>
            <a:r>
              <a:rPr lang="en-CA" sz="1600" dirty="0" smtClean="0"/>
              <a:t>)</a:t>
            </a:r>
          </a:p>
          <a:p>
            <a:endParaRPr lang="en-CA" sz="1600" dirty="0" smtClean="0"/>
          </a:p>
          <a:p>
            <a:pPr marL="285750" indent="-285750">
              <a:buFont typeface="Arial"/>
              <a:buChar char="•"/>
            </a:pPr>
            <a:r>
              <a:rPr lang="en-CA" sz="1600" dirty="0" smtClean="0"/>
              <a:t>CARICOM (X)</a:t>
            </a:r>
          </a:p>
          <a:p>
            <a:endParaRPr lang="en-CA" sz="1600" dirty="0" smtClean="0"/>
          </a:p>
          <a:p>
            <a:pPr marL="285750" indent="-285750">
              <a:buFont typeface="Arial"/>
              <a:buChar char="•"/>
            </a:pPr>
            <a:r>
              <a:rPr lang="en-CA" sz="1600" dirty="0" smtClean="0"/>
              <a:t>PACIFIC COMMUNITY </a:t>
            </a:r>
            <a:r>
              <a:rPr lang="fr-CA" sz="1600" dirty="0"/>
              <a:t> </a:t>
            </a:r>
            <a:r>
              <a:rPr lang="en-CA" sz="1600" dirty="0"/>
              <a:t>(Explicit references to the CDCE</a:t>
            </a:r>
            <a:r>
              <a:rPr lang="en-CA" sz="1600" dirty="0" smtClean="0"/>
              <a:t>)</a:t>
            </a:r>
          </a:p>
          <a:p>
            <a:endParaRPr lang="en-CA" sz="1600" dirty="0"/>
          </a:p>
          <a:p>
            <a:pPr marL="285750" indent="-285750">
              <a:buFont typeface="Arial"/>
              <a:buChar char="•"/>
            </a:pPr>
            <a:r>
              <a:rPr lang="en-CA" sz="1600" i="1" dirty="0" smtClean="0"/>
              <a:t>Others to come…</a:t>
            </a:r>
            <a:endParaRPr lang="en-CA" sz="1600" i="1" dirty="0"/>
          </a:p>
          <a:p>
            <a:endParaRPr lang="fr-CA" sz="1600" dirty="0" smtClean="0"/>
          </a:p>
          <a:p>
            <a:endParaRPr lang="fr-CA" sz="1600" dirty="0"/>
          </a:p>
          <a:p>
            <a:pPr marL="342900" indent="-342900">
              <a:buAutoNum type="alphaUcPeriod" startAt="3"/>
            </a:pPr>
            <a:r>
              <a:rPr lang="en-CA" b="1" dirty="0" smtClean="0"/>
              <a:t>Bilateral initiatives</a:t>
            </a:r>
            <a:endParaRPr lang="fr-CA" sz="1600" dirty="0"/>
          </a:p>
          <a:p>
            <a:endParaRPr lang="fr-CA" sz="1600" i="1" dirty="0"/>
          </a:p>
          <a:p>
            <a:pPr marL="285750" indent="-285750">
              <a:buFont typeface="Arial"/>
              <a:buChar char="•"/>
            </a:pPr>
            <a:r>
              <a:rPr lang="en-CA" sz="1600" i="1" dirty="0" smtClean="0"/>
              <a:t> To </a:t>
            </a:r>
            <a:r>
              <a:rPr lang="en-CA" sz="1600" i="1" dirty="0"/>
              <a:t>come</a:t>
            </a:r>
            <a:r>
              <a:rPr lang="en-CA" sz="1600" i="1" dirty="0" smtClean="0"/>
              <a:t>…</a:t>
            </a:r>
          </a:p>
          <a:p>
            <a:pPr marL="285750" indent="-285750">
              <a:buFontTx/>
              <a:buChar char="-"/>
            </a:pPr>
            <a:endParaRPr lang="en-CA" sz="1600" i="1" dirty="0"/>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584776"/>
          </a:xfrm>
          <a:prstGeom prst="rect">
            <a:avLst/>
          </a:prstGeom>
        </p:spPr>
        <p:txBody>
          <a:bodyPr wrap="square">
            <a:spAutoFit/>
          </a:bodyPr>
          <a:lstStyle/>
          <a:p>
            <a:pPr lvl="0"/>
            <a:r>
              <a:rPr lang="en-CA" sz="3200" b="1" dirty="0"/>
              <a:t>Part I	</a:t>
            </a:r>
            <a:r>
              <a:rPr lang="en-CA" sz="3200" b="1" dirty="0" smtClean="0"/>
              <a:t>I   Other relevant forums</a:t>
            </a:r>
            <a:endParaRPr lang="fr-FR" sz="3600" dirty="0"/>
          </a:p>
        </p:txBody>
      </p:sp>
    </p:spTree>
    <p:extLst>
      <p:ext uri="{BB962C8B-B14F-4D97-AF65-F5344CB8AC3E}">
        <p14:creationId xmlns:p14="http://schemas.microsoft.com/office/powerpoint/2010/main" val="1170275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906" y="1528570"/>
            <a:ext cx="8431261" cy="5324535"/>
          </a:xfrm>
          <a:prstGeom prst="rect">
            <a:avLst/>
          </a:prstGeom>
        </p:spPr>
        <p:txBody>
          <a:bodyPr wrap="square">
            <a:spAutoFit/>
          </a:bodyPr>
          <a:lstStyle/>
          <a:p>
            <a:pPr marL="457200" indent="-457200">
              <a:buAutoNum type="alphaUcPeriod"/>
            </a:pPr>
            <a:r>
              <a:rPr lang="en-CA" sz="2000" b="1" dirty="0"/>
              <a:t>Trade, culture and digital technologies (e-commerce) – and the adaptation of national policies</a:t>
            </a:r>
            <a:r>
              <a:rPr lang="fr-CA" sz="2000" dirty="0"/>
              <a:t> </a:t>
            </a:r>
            <a:endParaRPr lang="fr-CA" sz="2000" dirty="0" smtClean="0"/>
          </a:p>
          <a:p>
            <a:endParaRPr lang="fr-CA" sz="2000" dirty="0"/>
          </a:p>
          <a:p>
            <a:pPr marL="457200" indent="-457200">
              <a:buAutoNum type="alphaUcPeriod"/>
            </a:pPr>
            <a:r>
              <a:rPr lang="en-CA" sz="2000" b="1" dirty="0" smtClean="0"/>
              <a:t>Trade</a:t>
            </a:r>
            <a:r>
              <a:rPr lang="en-CA" sz="2000" b="1" dirty="0"/>
              <a:t>, investment and public media services (reservations, commitments relating to State enterprises, …</a:t>
            </a:r>
            <a:r>
              <a:rPr lang="en-CA" sz="2000" b="1" dirty="0" smtClean="0"/>
              <a:t>)</a:t>
            </a:r>
            <a:endParaRPr lang="fr-CA" sz="2000" dirty="0" smtClean="0"/>
          </a:p>
          <a:p>
            <a:endParaRPr lang="fr-CA" sz="2000" dirty="0" smtClean="0"/>
          </a:p>
          <a:p>
            <a:pPr marL="457200" indent="-457200">
              <a:buAutoNum type="alphaUcPeriod" startAt="3"/>
            </a:pPr>
            <a:r>
              <a:rPr lang="en-CA" sz="2000" b="1" dirty="0" smtClean="0"/>
              <a:t>“</a:t>
            </a:r>
            <a:r>
              <a:rPr lang="en-CA" sz="2000" b="1" dirty="0"/>
              <a:t>Sustainable development” as a bridge to introduce “culture” in the work of other international organization and forums </a:t>
            </a:r>
            <a:endParaRPr lang="en-CA" sz="2000" b="1" dirty="0" smtClean="0"/>
          </a:p>
          <a:p>
            <a:endParaRPr lang="en-CA" sz="2000" b="1" dirty="0" smtClean="0"/>
          </a:p>
          <a:p>
            <a:pPr marL="457200" indent="-457200">
              <a:buFontTx/>
              <a:buAutoNum type="alphaUcPeriod" startAt="3"/>
            </a:pPr>
            <a:r>
              <a:rPr lang="en-CA" sz="2000" b="1" dirty="0"/>
              <a:t>Inter-ministerial coordination and mobilization of civil </a:t>
            </a:r>
            <a:r>
              <a:rPr lang="en-CA" sz="2000" b="1" dirty="0" smtClean="0"/>
              <a:t>society</a:t>
            </a:r>
          </a:p>
          <a:p>
            <a:endParaRPr lang="en-CA" sz="2000" b="1" dirty="0" smtClean="0"/>
          </a:p>
          <a:p>
            <a:pPr marL="457200" indent="-457200">
              <a:buFontTx/>
              <a:buAutoNum type="alphaUcPeriod" startAt="3"/>
            </a:pPr>
            <a:r>
              <a:rPr lang="en-CA" sz="2000" b="1" dirty="0" smtClean="0"/>
              <a:t>Preferential treatment</a:t>
            </a:r>
            <a:endParaRPr lang="fr-CA" sz="2000" dirty="0"/>
          </a:p>
          <a:p>
            <a:pPr marL="457200" indent="-457200">
              <a:buAutoNum type="alphaUcPeriod" startAt="3"/>
            </a:pPr>
            <a:endParaRPr lang="fr-CA" sz="2000" b="1" dirty="0" smtClean="0"/>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584776"/>
          </a:xfrm>
          <a:prstGeom prst="rect">
            <a:avLst/>
          </a:prstGeom>
        </p:spPr>
        <p:txBody>
          <a:bodyPr wrap="square">
            <a:spAutoFit/>
          </a:bodyPr>
          <a:lstStyle/>
          <a:p>
            <a:pPr lvl="0"/>
            <a:r>
              <a:rPr lang="en-CA" sz="3200" b="1" dirty="0"/>
              <a:t>Part I	</a:t>
            </a:r>
            <a:r>
              <a:rPr lang="en-CA" sz="3200" b="1" dirty="0" smtClean="0"/>
              <a:t>II   Article 21 and some cross cutting issues</a:t>
            </a:r>
            <a:endParaRPr lang="fr-FR" sz="3600" dirty="0"/>
          </a:p>
        </p:txBody>
      </p:sp>
    </p:spTree>
    <p:extLst>
      <p:ext uri="{BB962C8B-B14F-4D97-AF65-F5344CB8AC3E}">
        <p14:creationId xmlns:p14="http://schemas.microsoft.com/office/powerpoint/2010/main" val="531957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164" y="1298901"/>
            <a:ext cx="8823098" cy="7386638"/>
          </a:xfrm>
          <a:prstGeom prst="rect">
            <a:avLst/>
          </a:prstGeom>
        </p:spPr>
        <p:txBody>
          <a:bodyPr wrap="square">
            <a:spAutoFit/>
          </a:bodyPr>
          <a:lstStyle/>
          <a:p>
            <a:endParaRPr lang="en-CA" b="1" i="1" dirty="0" smtClean="0"/>
          </a:p>
          <a:p>
            <a:r>
              <a:rPr lang="en-CA" b="1" i="1" dirty="0" smtClean="0"/>
              <a:t>Parties </a:t>
            </a:r>
            <a:r>
              <a:rPr lang="en-CA" b="1" i="1" dirty="0"/>
              <a:t>promote the objectives and principles of the Convention in other international and regional </a:t>
            </a:r>
            <a:r>
              <a:rPr lang="en-CA" b="1" i="1" dirty="0" smtClean="0"/>
              <a:t>forums</a:t>
            </a:r>
            <a:endParaRPr lang="fr-CA" sz="1600" b="1" dirty="0"/>
          </a:p>
          <a:p>
            <a:endParaRPr lang="fr-CA" sz="1600" dirty="0"/>
          </a:p>
          <a:p>
            <a:r>
              <a:rPr lang="en-CA" dirty="0" smtClean="0"/>
              <a:t>Table - non </a:t>
            </a:r>
            <a:r>
              <a:rPr lang="en-CA" dirty="0"/>
              <a:t>exhaustive list of trade agreements promoting the objectives and principles of the Convention (dates, parties, other relevant information…</a:t>
            </a:r>
            <a:r>
              <a:rPr lang="en-CA" dirty="0" smtClean="0"/>
              <a:t>) </a:t>
            </a:r>
            <a:r>
              <a:rPr lang="en-CA" dirty="0" smtClean="0">
                <a:solidFill>
                  <a:srgbClr val="FF0000"/>
                </a:solidFill>
              </a:rPr>
              <a:t>OK</a:t>
            </a:r>
            <a:endParaRPr lang="fr-CA" dirty="0"/>
          </a:p>
          <a:p>
            <a:endParaRPr lang="fr-CA" dirty="0"/>
          </a:p>
          <a:p>
            <a:r>
              <a:rPr lang="en-CA" dirty="0" smtClean="0"/>
              <a:t>Table -  non </a:t>
            </a:r>
            <a:r>
              <a:rPr lang="en-CA" dirty="0"/>
              <a:t>exhaustive list of other legal instrument promoting the objectives and principles of the Convention (dates, parties, other relevant information…</a:t>
            </a:r>
            <a:r>
              <a:rPr lang="en-CA" dirty="0" smtClean="0"/>
              <a:t>) </a:t>
            </a:r>
            <a:r>
              <a:rPr lang="en-CA" dirty="0" smtClean="0">
                <a:solidFill>
                  <a:srgbClr val="FF0000"/>
                </a:solidFill>
              </a:rPr>
              <a:t>OK</a:t>
            </a:r>
            <a:endParaRPr lang="fr-CA" dirty="0"/>
          </a:p>
          <a:p>
            <a:r>
              <a:rPr lang="en-CA" dirty="0"/>
              <a:t> </a:t>
            </a:r>
            <a:endParaRPr lang="fr-CA" sz="1600" dirty="0"/>
          </a:p>
          <a:p>
            <a:r>
              <a:rPr lang="en-CA" b="1" i="1" dirty="0"/>
              <a:t>International and regional treaties and agreements a) refer to Convention and b) are </a:t>
            </a:r>
            <a:r>
              <a:rPr lang="en-CA" b="1" i="1" dirty="0" smtClean="0"/>
              <a:t>evaluated</a:t>
            </a:r>
            <a:endParaRPr lang="fr-CA" sz="1600" b="1" dirty="0"/>
          </a:p>
          <a:p>
            <a:endParaRPr lang="fr-CA" sz="1600" dirty="0"/>
          </a:p>
          <a:p>
            <a:r>
              <a:rPr lang="en-CA" dirty="0" smtClean="0"/>
              <a:t>Table - non </a:t>
            </a:r>
            <a:r>
              <a:rPr lang="en-CA" dirty="0"/>
              <a:t>exhaustive list of trade agreements explicitly referring to the Convention (dates, parties, other relevant information…</a:t>
            </a:r>
            <a:r>
              <a:rPr lang="en-CA" dirty="0" smtClean="0"/>
              <a:t>) </a:t>
            </a:r>
            <a:r>
              <a:rPr lang="en-CA" dirty="0" smtClean="0">
                <a:solidFill>
                  <a:srgbClr val="FF0000"/>
                </a:solidFill>
              </a:rPr>
              <a:t>No new agreement has been identified for the moment</a:t>
            </a:r>
            <a:endParaRPr lang="fr-CA" dirty="0"/>
          </a:p>
          <a:p>
            <a:endParaRPr lang="fr-CA" dirty="0"/>
          </a:p>
          <a:p>
            <a:r>
              <a:rPr lang="en-CA" dirty="0" smtClean="0"/>
              <a:t>Table - non </a:t>
            </a:r>
            <a:r>
              <a:rPr lang="en-CA" dirty="0"/>
              <a:t>exhaustive list of other legal instrument explicitly referring to the Convention (dates, parties, other relevant information…</a:t>
            </a:r>
            <a:r>
              <a:rPr lang="en-CA" dirty="0" smtClean="0"/>
              <a:t>) </a:t>
            </a:r>
            <a:r>
              <a:rPr lang="en-CA" dirty="0">
                <a:solidFill>
                  <a:srgbClr val="FF0000"/>
                </a:solidFill>
              </a:rPr>
              <a:t>OK</a:t>
            </a:r>
            <a:endParaRPr lang="fr-CA" dirty="0"/>
          </a:p>
          <a:p>
            <a:endParaRPr lang="fr-CA" dirty="0"/>
          </a:p>
          <a:p>
            <a:r>
              <a:rPr lang="en-CA" dirty="0"/>
              <a:t> </a:t>
            </a:r>
            <a:endParaRPr lang="fr-CA" sz="1600" dirty="0"/>
          </a:p>
          <a:p>
            <a:pPr marL="457200" indent="-457200">
              <a:buAutoNum type="alphaUcPeriod" startAt="3"/>
            </a:pPr>
            <a:endParaRPr lang="fr-CA" sz="2000" b="1" dirty="0" smtClean="0"/>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646331"/>
          </a:xfrm>
          <a:prstGeom prst="rect">
            <a:avLst/>
          </a:prstGeom>
        </p:spPr>
        <p:txBody>
          <a:bodyPr wrap="square">
            <a:spAutoFit/>
          </a:bodyPr>
          <a:lstStyle/>
          <a:p>
            <a:pPr lvl="0" algn="ctr"/>
            <a:r>
              <a:rPr lang="fr-FR" sz="3600" b="1" dirty="0" err="1" smtClean="0"/>
              <a:t>Indicators</a:t>
            </a:r>
            <a:r>
              <a:rPr lang="fr-FR" sz="3600" b="1" dirty="0" smtClean="0"/>
              <a:t> and </a:t>
            </a:r>
            <a:r>
              <a:rPr lang="fr-FR" sz="3600" b="1" dirty="0" err="1" smtClean="0"/>
              <a:t>means</a:t>
            </a:r>
            <a:r>
              <a:rPr lang="fr-FR" sz="3600" b="1" dirty="0" smtClean="0"/>
              <a:t> of </a:t>
            </a:r>
            <a:r>
              <a:rPr lang="fr-FR" sz="3600" b="1" dirty="0" err="1" smtClean="0"/>
              <a:t>verification</a:t>
            </a:r>
            <a:endParaRPr lang="fr-FR" sz="3600" b="1" dirty="0"/>
          </a:p>
        </p:txBody>
      </p:sp>
    </p:spTree>
    <p:extLst>
      <p:ext uri="{BB962C8B-B14F-4D97-AF65-F5344CB8AC3E}">
        <p14:creationId xmlns:p14="http://schemas.microsoft.com/office/powerpoint/2010/main" val="934971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164" y="1298901"/>
            <a:ext cx="8823098" cy="2708434"/>
          </a:xfrm>
          <a:prstGeom prst="rect">
            <a:avLst/>
          </a:prstGeom>
        </p:spPr>
        <p:txBody>
          <a:bodyPr wrap="square">
            <a:spAutoFit/>
          </a:bodyPr>
          <a:lstStyle/>
          <a:p>
            <a:r>
              <a:rPr lang="en-CA" dirty="0"/>
              <a:t> </a:t>
            </a:r>
            <a:endParaRPr lang="fr-CA" sz="1600" dirty="0"/>
          </a:p>
          <a:p>
            <a:r>
              <a:rPr lang="en-CA" b="1" i="1" dirty="0"/>
              <a:t>Policies and measures to implement international and regional treaties and agreements that refer to the Convention are a) established and b) </a:t>
            </a:r>
            <a:r>
              <a:rPr lang="en-CA" b="1" i="1" dirty="0" smtClean="0"/>
              <a:t>evaluated</a:t>
            </a:r>
          </a:p>
          <a:p>
            <a:endParaRPr lang="en-CA" b="1" i="1" dirty="0"/>
          </a:p>
          <a:p>
            <a:r>
              <a:rPr lang="en-CA" dirty="0">
                <a:solidFill>
                  <a:srgbClr val="FF0000"/>
                </a:solidFill>
              </a:rPr>
              <a:t> **</a:t>
            </a:r>
            <a:r>
              <a:rPr lang="en-CA" dirty="0" smtClean="0">
                <a:solidFill>
                  <a:srgbClr val="FF0000"/>
                </a:solidFill>
              </a:rPr>
              <a:t>* </a:t>
            </a:r>
            <a:r>
              <a:rPr lang="en-CA" dirty="0" smtClean="0">
                <a:solidFill>
                  <a:srgbClr val="FF0000"/>
                </a:solidFill>
              </a:rPr>
              <a:t>Very difficult to </a:t>
            </a:r>
            <a:r>
              <a:rPr lang="en-CA" dirty="0">
                <a:solidFill>
                  <a:srgbClr val="FF0000"/>
                </a:solidFill>
              </a:rPr>
              <a:t>work with this indicator.</a:t>
            </a:r>
            <a:r>
              <a:rPr lang="en-CA" i="1" dirty="0">
                <a:solidFill>
                  <a:srgbClr val="FF0000"/>
                </a:solidFill>
              </a:rPr>
              <a:t> </a:t>
            </a:r>
            <a:r>
              <a:rPr lang="fr-FR" dirty="0">
                <a:solidFill>
                  <a:srgbClr val="FF0000"/>
                </a:solidFill>
              </a:rPr>
              <a:t>T</a:t>
            </a:r>
            <a:r>
              <a:rPr lang="fr-FR" dirty="0" smtClean="0">
                <a:solidFill>
                  <a:srgbClr val="FF0000"/>
                </a:solidFill>
              </a:rPr>
              <a:t>here </a:t>
            </a:r>
            <a:r>
              <a:rPr lang="fr-FR" dirty="0" err="1">
                <a:solidFill>
                  <a:srgbClr val="FF0000"/>
                </a:solidFill>
              </a:rPr>
              <a:t>is</a:t>
            </a:r>
            <a:r>
              <a:rPr lang="fr-FR" dirty="0">
                <a:solidFill>
                  <a:srgbClr val="FF0000"/>
                </a:solidFill>
              </a:rPr>
              <a:t> no </a:t>
            </a:r>
            <a:r>
              <a:rPr lang="fr-FR" dirty="0" err="1">
                <a:solidFill>
                  <a:srgbClr val="FF0000"/>
                </a:solidFill>
              </a:rPr>
              <a:t>evidence</a:t>
            </a:r>
            <a:r>
              <a:rPr lang="fr-FR" dirty="0">
                <a:solidFill>
                  <a:srgbClr val="FF0000"/>
                </a:solidFill>
              </a:rPr>
              <a:t> for </a:t>
            </a:r>
            <a:r>
              <a:rPr lang="fr-FR" dirty="0" err="1">
                <a:solidFill>
                  <a:srgbClr val="FF0000"/>
                </a:solidFill>
              </a:rPr>
              <a:t>this</a:t>
            </a:r>
            <a:r>
              <a:rPr lang="fr-FR" dirty="0">
                <a:solidFill>
                  <a:srgbClr val="FF0000"/>
                </a:solidFill>
              </a:rPr>
              <a:t> </a:t>
            </a:r>
            <a:r>
              <a:rPr lang="fr-FR" dirty="0" err="1">
                <a:solidFill>
                  <a:srgbClr val="FF0000"/>
                </a:solidFill>
              </a:rPr>
              <a:t>yet</a:t>
            </a:r>
            <a:r>
              <a:rPr lang="fr-FR" dirty="0" smtClean="0">
                <a:solidFill>
                  <a:srgbClr val="FF0000"/>
                </a:solidFill>
              </a:rPr>
              <a:t>…</a:t>
            </a:r>
            <a:endParaRPr lang="fr-CA" sz="2000" b="1" dirty="0" smtClean="0">
              <a:solidFill>
                <a:srgbClr val="FF0000"/>
              </a:solidFill>
            </a:endParaRPr>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646331"/>
          </a:xfrm>
          <a:prstGeom prst="rect">
            <a:avLst/>
          </a:prstGeom>
        </p:spPr>
        <p:txBody>
          <a:bodyPr wrap="square">
            <a:spAutoFit/>
          </a:bodyPr>
          <a:lstStyle/>
          <a:p>
            <a:pPr lvl="0" algn="ctr"/>
            <a:r>
              <a:rPr lang="en-CA" sz="3600" b="1" dirty="0" smtClean="0"/>
              <a:t>Indicators and means of verification</a:t>
            </a:r>
            <a:endParaRPr lang="en-CA" sz="3600" b="1" dirty="0"/>
          </a:p>
        </p:txBody>
      </p:sp>
    </p:spTree>
    <p:extLst>
      <p:ext uri="{BB962C8B-B14F-4D97-AF65-F5344CB8AC3E}">
        <p14:creationId xmlns:p14="http://schemas.microsoft.com/office/powerpoint/2010/main" val="34453433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164" y="1582611"/>
            <a:ext cx="8823098" cy="4832093"/>
          </a:xfrm>
          <a:prstGeom prst="rect">
            <a:avLst/>
          </a:prstGeom>
        </p:spPr>
        <p:txBody>
          <a:bodyPr wrap="square">
            <a:spAutoFit/>
          </a:bodyPr>
          <a:lstStyle/>
          <a:p>
            <a:pPr marL="342900" lvl="0" indent="-342900">
              <a:buFont typeface="+mj-lt"/>
              <a:buAutoNum type="arabicPeriod"/>
            </a:pPr>
            <a:r>
              <a:rPr lang="en-CA" dirty="0"/>
              <a:t>Any agreement negotiated between parties to the 2005 Convention should contain an explicit reference to that instrument when such negotiation takes place in the field of culture or in any area likely to have an impact on the diversity of cultural expressions;</a:t>
            </a:r>
            <a:endParaRPr lang="fr-CA" sz="1600" dirty="0"/>
          </a:p>
          <a:p>
            <a:endParaRPr lang="fr-CA" sz="1600" dirty="0"/>
          </a:p>
          <a:p>
            <a:pPr marL="342900" lvl="0" indent="-342900">
              <a:buFont typeface="+mj-lt"/>
              <a:buAutoNum type="arabicPeriod"/>
            </a:pPr>
            <a:r>
              <a:rPr lang="en-CA" dirty="0"/>
              <a:t>When such negotiation involves non-state parties, the new agreement should at least contain an explicit reference to the objectives and principles of the 2005 Convention;</a:t>
            </a:r>
            <a:endParaRPr lang="fr-CA" sz="1600" dirty="0"/>
          </a:p>
          <a:p>
            <a:endParaRPr lang="fr-CA" sz="1600" dirty="0"/>
          </a:p>
          <a:p>
            <a:pPr marL="342900" lvl="0" indent="-342900">
              <a:buFont typeface="+mj-lt"/>
              <a:buAutoNum type="arabicPeriod"/>
            </a:pPr>
            <a:r>
              <a:rPr lang="en-CA" dirty="0"/>
              <a:t>The parties should refrain from taking commitments to liberalize electronic commerce, unless these commitments are compatible with the exercise of their right to adopt and implement policies of their choice to protect or promote the diversity of cultural expressions;</a:t>
            </a:r>
            <a:endParaRPr lang="fr-CA" sz="1600" dirty="0"/>
          </a:p>
          <a:p>
            <a:endParaRPr lang="fr-CA" sz="1600" dirty="0"/>
          </a:p>
          <a:p>
            <a:pPr marL="342900" lvl="0" indent="-342900">
              <a:buFont typeface="+mj-lt"/>
              <a:buAutoNum type="arabicPeriod"/>
            </a:pPr>
            <a:r>
              <a:rPr lang="en-CA" dirty="0"/>
              <a:t>Any trade and investment agreement, in particular those negotiated between a developed and a developing country, should contain provisions granting preferential treatment to artists and other cultural professionals and practitioners, as well as cultural goods and services from the other country. </a:t>
            </a:r>
            <a:endParaRPr lang="fr-CA" sz="1600" dirty="0"/>
          </a:p>
          <a:p>
            <a:pPr lvl="1"/>
            <a:endParaRPr lang="en-CA" sz="2000" b="1" dirty="0" smtClean="0"/>
          </a:p>
        </p:txBody>
      </p:sp>
      <p:sp>
        <p:nvSpPr>
          <p:cNvPr id="3" name="Rectangle 2"/>
          <p:cNvSpPr/>
          <p:nvPr/>
        </p:nvSpPr>
        <p:spPr>
          <a:xfrm>
            <a:off x="283744" y="381293"/>
            <a:ext cx="8860256" cy="646331"/>
          </a:xfrm>
          <a:prstGeom prst="rect">
            <a:avLst/>
          </a:prstGeom>
        </p:spPr>
        <p:txBody>
          <a:bodyPr wrap="square">
            <a:spAutoFit/>
          </a:bodyPr>
          <a:lstStyle/>
          <a:p>
            <a:pPr lvl="0" algn="ctr"/>
            <a:r>
              <a:rPr lang="en-CA" sz="3600" b="1" dirty="0"/>
              <a:t>Recommendations</a:t>
            </a:r>
            <a:r>
              <a:rPr lang="fr-CA" sz="3600" dirty="0"/>
              <a:t> </a:t>
            </a:r>
            <a:endParaRPr lang="fr-FR" sz="3600" b="1" dirty="0"/>
          </a:p>
        </p:txBody>
      </p:sp>
    </p:spTree>
    <p:extLst>
      <p:ext uri="{BB962C8B-B14F-4D97-AF65-F5344CB8AC3E}">
        <p14:creationId xmlns:p14="http://schemas.microsoft.com/office/powerpoint/2010/main" val="3445343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6187" y="714474"/>
            <a:ext cx="8628823" cy="5509200"/>
          </a:xfrm>
          <a:prstGeom prst="rect">
            <a:avLst/>
          </a:prstGeom>
        </p:spPr>
        <p:txBody>
          <a:bodyPr wrap="square">
            <a:spAutoFit/>
          </a:bodyPr>
          <a:lstStyle/>
          <a:p>
            <a:r>
              <a:rPr lang="en-CA" sz="3200" b="1" u="sng" dirty="0"/>
              <a:t>Structure and content of the Chapter</a:t>
            </a:r>
            <a:endParaRPr lang="fr-CA" sz="3200" dirty="0"/>
          </a:p>
          <a:p>
            <a:r>
              <a:rPr lang="en-CA" sz="3200" dirty="0"/>
              <a:t> </a:t>
            </a:r>
            <a:endParaRPr lang="en-CA" sz="3200" dirty="0" smtClean="0"/>
          </a:p>
          <a:p>
            <a:endParaRPr lang="en-CA" sz="3200" dirty="0"/>
          </a:p>
          <a:p>
            <a:r>
              <a:rPr lang="en-CA" sz="3200" b="1" dirty="0"/>
              <a:t>Part I	</a:t>
            </a:r>
            <a:r>
              <a:rPr lang="en-CA" sz="3200" b="1" dirty="0" smtClean="0"/>
              <a:t>	Trade </a:t>
            </a:r>
            <a:r>
              <a:rPr lang="en-CA" sz="3200" b="1" dirty="0"/>
              <a:t>and investment </a:t>
            </a:r>
            <a:r>
              <a:rPr lang="en-CA" sz="3200" b="1" dirty="0" smtClean="0"/>
              <a:t>forums</a:t>
            </a:r>
          </a:p>
          <a:p>
            <a:endParaRPr lang="en-CA" sz="3200" b="1" dirty="0" smtClean="0"/>
          </a:p>
          <a:p>
            <a:r>
              <a:rPr lang="en-CA" sz="3200" b="1" dirty="0"/>
              <a:t>Part II	Other relevant forums </a:t>
            </a:r>
            <a:endParaRPr lang="en-CA" sz="3200" b="1" dirty="0" smtClean="0"/>
          </a:p>
          <a:p>
            <a:endParaRPr lang="en-CA" sz="3200" b="1" dirty="0"/>
          </a:p>
          <a:p>
            <a:r>
              <a:rPr lang="en-CA" sz="3200" b="1" dirty="0"/>
              <a:t>Part III 	</a:t>
            </a:r>
            <a:r>
              <a:rPr lang="en-CA" sz="3200" b="1" dirty="0" smtClean="0"/>
              <a:t>Article </a:t>
            </a:r>
            <a:r>
              <a:rPr lang="en-CA" sz="3200" b="1" dirty="0"/>
              <a:t>21 </a:t>
            </a:r>
            <a:r>
              <a:rPr lang="en-CA" sz="3200" b="1" dirty="0" smtClean="0"/>
              <a:t>and some cross</a:t>
            </a:r>
            <a:r>
              <a:rPr lang="en-CA" sz="3200" b="1" dirty="0"/>
              <a:t>-cutting </a:t>
            </a:r>
            <a:r>
              <a:rPr lang="fr-CA" sz="3200" b="1" dirty="0" smtClean="0"/>
              <a:t>issues</a:t>
            </a:r>
            <a:endParaRPr lang="fr-CA" sz="3200" dirty="0"/>
          </a:p>
          <a:p>
            <a:r>
              <a:rPr lang="en-CA" sz="3200" b="1" dirty="0" smtClean="0"/>
              <a:t> </a:t>
            </a:r>
            <a:endParaRPr lang="fr-CA" sz="3200" dirty="0"/>
          </a:p>
          <a:p>
            <a:endParaRPr lang="fr-CA" sz="3200" dirty="0"/>
          </a:p>
          <a:p>
            <a:pPr marL="914400" lvl="1" indent="-457200">
              <a:buFont typeface="Arial"/>
              <a:buChar char="•"/>
            </a:pPr>
            <a:endParaRPr lang="fr-CA" sz="3200" dirty="0" smtClean="0"/>
          </a:p>
        </p:txBody>
      </p:sp>
    </p:spTree>
    <p:extLst>
      <p:ext uri="{BB962C8B-B14F-4D97-AF65-F5344CB8AC3E}">
        <p14:creationId xmlns:p14="http://schemas.microsoft.com/office/powerpoint/2010/main" val="35459002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6187" y="714474"/>
            <a:ext cx="8628823" cy="7048083"/>
          </a:xfrm>
          <a:prstGeom prst="rect">
            <a:avLst/>
          </a:prstGeom>
        </p:spPr>
        <p:txBody>
          <a:bodyPr wrap="square">
            <a:spAutoFit/>
          </a:bodyPr>
          <a:lstStyle/>
          <a:p>
            <a:r>
              <a:rPr lang="en-CA" sz="3200" u="sng" dirty="0" smtClean="0">
                <a:solidFill>
                  <a:srgbClr val="FF0000"/>
                </a:solidFill>
              </a:rPr>
              <a:t>2017 </a:t>
            </a:r>
            <a:r>
              <a:rPr lang="en-CA" sz="3200" u="sng" dirty="0">
                <a:solidFill>
                  <a:srgbClr val="FF0000"/>
                </a:solidFill>
              </a:rPr>
              <a:t>Global </a:t>
            </a:r>
            <a:r>
              <a:rPr lang="en-CA" sz="3200" u="sng" dirty="0" smtClean="0">
                <a:solidFill>
                  <a:srgbClr val="FF0000"/>
                </a:solidFill>
              </a:rPr>
              <a:t>Report – Indicators</a:t>
            </a:r>
          </a:p>
          <a:p>
            <a:endParaRPr lang="en-CA" sz="3200" u="sng" dirty="0">
              <a:solidFill>
                <a:srgbClr val="FF0000"/>
              </a:solidFill>
            </a:endParaRPr>
          </a:p>
          <a:p>
            <a:r>
              <a:rPr lang="en-CA" sz="2400" b="1" i="1" dirty="0" smtClean="0">
                <a:solidFill>
                  <a:srgbClr val="FF0000"/>
                </a:solidFill>
              </a:rPr>
              <a:t>3 </a:t>
            </a:r>
            <a:r>
              <a:rPr lang="en-CA" sz="2400" b="1" i="1" dirty="0">
                <a:solidFill>
                  <a:srgbClr val="FF0000"/>
                </a:solidFill>
              </a:rPr>
              <a:t>core indicators to monitor: </a:t>
            </a:r>
            <a:endParaRPr lang="en-CA" sz="2400" b="1" i="1" dirty="0" smtClean="0">
              <a:solidFill>
                <a:srgbClr val="FF0000"/>
              </a:solidFill>
            </a:endParaRPr>
          </a:p>
          <a:p>
            <a:endParaRPr lang="fr-CA" sz="2400" dirty="0">
              <a:solidFill>
                <a:srgbClr val="FF0000"/>
              </a:solidFill>
            </a:endParaRPr>
          </a:p>
          <a:p>
            <a:pPr lvl="1"/>
            <a:r>
              <a:rPr lang="en-CA" sz="2400" i="1" dirty="0" smtClean="0">
                <a:solidFill>
                  <a:srgbClr val="FF0000"/>
                </a:solidFill>
              </a:rPr>
              <a:t>7.1  Parties </a:t>
            </a:r>
            <a:r>
              <a:rPr lang="en-CA" sz="2400" i="1" dirty="0">
                <a:solidFill>
                  <a:srgbClr val="FF0000"/>
                </a:solidFill>
              </a:rPr>
              <a:t>promote the objectives and principles of the Convention in other international and regional </a:t>
            </a:r>
            <a:r>
              <a:rPr lang="en-CA" sz="2400" i="1" dirty="0" smtClean="0">
                <a:solidFill>
                  <a:srgbClr val="FF0000"/>
                </a:solidFill>
              </a:rPr>
              <a:t>forums</a:t>
            </a:r>
            <a:r>
              <a:rPr lang="fr-CA" sz="2400" dirty="0" smtClean="0">
                <a:solidFill>
                  <a:srgbClr val="FF0000"/>
                </a:solidFill>
              </a:rPr>
              <a:t> </a:t>
            </a:r>
          </a:p>
          <a:p>
            <a:pPr lvl="1"/>
            <a:endParaRPr lang="fr-CA" sz="2400" dirty="0" smtClean="0">
              <a:solidFill>
                <a:srgbClr val="FF0000"/>
              </a:solidFill>
            </a:endParaRPr>
          </a:p>
          <a:p>
            <a:pPr lvl="1"/>
            <a:r>
              <a:rPr lang="en-CA" sz="2400" i="1" dirty="0" smtClean="0">
                <a:solidFill>
                  <a:srgbClr val="FF0000"/>
                </a:solidFill>
              </a:rPr>
              <a:t>7.2  International </a:t>
            </a:r>
            <a:r>
              <a:rPr lang="en-CA" sz="2400" i="1" dirty="0">
                <a:solidFill>
                  <a:srgbClr val="FF0000"/>
                </a:solidFill>
              </a:rPr>
              <a:t>and regional treaties and agreements a) refer to Convention and b) are </a:t>
            </a:r>
            <a:r>
              <a:rPr lang="en-CA" sz="2400" i="1" dirty="0" smtClean="0">
                <a:solidFill>
                  <a:srgbClr val="FF0000"/>
                </a:solidFill>
              </a:rPr>
              <a:t>evaluated</a:t>
            </a:r>
          </a:p>
          <a:p>
            <a:pPr lvl="1"/>
            <a:endParaRPr lang="fr-CA" sz="2400" dirty="0">
              <a:solidFill>
                <a:srgbClr val="FF0000"/>
              </a:solidFill>
            </a:endParaRPr>
          </a:p>
          <a:p>
            <a:pPr lvl="1"/>
            <a:r>
              <a:rPr lang="en-CA" sz="2400" i="1" dirty="0" smtClean="0">
                <a:solidFill>
                  <a:srgbClr val="FF0000"/>
                </a:solidFill>
              </a:rPr>
              <a:t>7.3  Policies </a:t>
            </a:r>
            <a:r>
              <a:rPr lang="en-CA" sz="2400" i="1" dirty="0">
                <a:solidFill>
                  <a:srgbClr val="FF0000"/>
                </a:solidFill>
              </a:rPr>
              <a:t>and measures to implement international and regional treaties and agreements that refer to the Convention are a) established and b) evaluated</a:t>
            </a:r>
            <a:endParaRPr lang="fr-CA" sz="2400" dirty="0">
              <a:solidFill>
                <a:srgbClr val="FF0000"/>
              </a:solidFill>
            </a:endParaRPr>
          </a:p>
          <a:p>
            <a:endParaRPr lang="en-CA" sz="3200" dirty="0" smtClean="0"/>
          </a:p>
          <a:p>
            <a:endParaRPr lang="fr-CA" sz="2000" dirty="0" smtClean="0">
              <a:solidFill>
                <a:srgbClr val="0000FF"/>
              </a:solidFill>
            </a:endParaRPr>
          </a:p>
          <a:p>
            <a:pPr marL="1257300" lvl="2" indent="-342900">
              <a:buFont typeface="Arial"/>
              <a:buChar char="•"/>
            </a:pPr>
            <a:endParaRPr lang="en-CA" sz="2000" b="1" u="sng" dirty="0">
              <a:solidFill>
                <a:srgbClr val="0000FF"/>
              </a:solidFill>
            </a:endParaRPr>
          </a:p>
          <a:p>
            <a:pPr marL="1257300" lvl="2" indent="-342900">
              <a:buFont typeface="Arial"/>
              <a:buChar char="•"/>
            </a:pPr>
            <a:endParaRPr lang="fr-CA" sz="2000" u="sng" dirty="0">
              <a:solidFill>
                <a:srgbClr val="0000FF"/>
              </a:solidFill>
            </a:endParaRPr>
          </a:p>
          <a:p>
            <a:pPr marL="914400" lvl="1" indent="-457200">
              <a:buFont typeface="Arial"/>
              <a:buChar char="•"/>
            </a:pPr>
            <a:endParaRPr lang="fr-CA" sz="3200" dirty="0" smtClean="0"/>
          </a:p>
        </p:txBody>
      </p:sp>
    </p:spTree>
    <p:extLst>
      <p:ext uri="{BB962C8B-B14F-4D97-AF65-F5344CB8AC3E}">
        <p14:creationId xmlns:p14="http://schemas.microsoft.com/office/powerpoint/2010/main" val="272360935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478" y="589572"/>
            <a:ext cx="8641275" cy="6001642"/>
          </a:xfrm>
          <a:prstGeom prst="rect">
            <a:avLst/>
          </a:prstGeom>
        </p:spPr>
        <p:txBody>
          <a:bodyPr wrap="square">
            <a:spAutoFit/>
          </a:bodyPr>
          <a:lstStyle/>
          <a:p>
            <a:pPr lvl="1"/>
            <a:r>
              <a:rPr lang="en-CA" sz="2400" b="1" i="1" dirty="0" smtClean="0">
                <a:solidFill>
                  <a:srgbClr val="FF0000"/>
                </a:solidFill>
              </a:rPr>
              <a:t>7.2  International and regional treaties and agreements a) refer to Convention and b) are evaluated</a:t>
            </a:r>
          </a:p>
          <a:p>
            <a:pPr lvl="1"/>
            <a:endParaRPr lang="en-CA" sz="2400" b="1" i="1" dirty="0" smtClean="0">
              <a:solidFill>
                <a:srgbClr val="FF0000"/>
              </a:solidFill>
            </a:endParaRPr>
          </a:p>
          <a:p>
            <a:pPr lvl="1"/>
            <a:endParaRPr lang="en-CA" sz="2400" b="1" i="1" dirty="0">
              <a:solidFill>
                <a:srgbClr val="FF0000"/>
              </a:solidFill>
            </a:endParaRPr>
          </a:p>
          <a:p>
            <a:pPr marL="800100" lvl="1" indent="-342900">
              <a:buFont typeface="Wingdings" charset="2"/>
              <a:buChar char="ü"/>
            </a:pPr>
            <a:r>
              <a:rPr lang="en-CA" sz="2400" i="1" dirty="0" smtClean="0">
                <a:solidFill>
                  <a:srgbClr val="FF0000"/>
                </a:solidFill>
              </a:rPr>
              <a:t>Explicit references to the Convention in multilateral, regional and bilateral </a:t>
            </a:r>
            <a:r>
              <a:rPr lang="en-CA" sz="2400" b="1" i="1" u="sng" dirty="0" smtClean="0">
                <a:solidFill>
                  <a:srgbClr val="FF0000"/>
                </a:solidFill>
              </a:rPr>
              <a:t>culture agreements </a:t>
            </a:r>
          </a:p>
          <a:p>
            <a:pPr lvl="1"/>
            <a:endParaRPr lang="en-CA" sz="2400" i="1" dirty="0" smtClean="0">
              <a:solidFill>
                <a:srgbClr val="FF0000"/>
              </a:solidFill>
            </a:endParaRPr>
          </a:p>
          <a:p>
            <a:pPr marL="800100" lvl="1" indent="-342900">
              <a:buFont typeface="Wingdings" charset="2"/>
              <a:buChar char="ü"/>
            </a:pPr>
            <a:r>
              <a:rPr lang="en-CA" sz="2400" i="1" dirty="0" smtClean="0">
                <a:solidFill>
                  <a:srgbClr val="FF0000"/>
                </a:solidFill>
              </a:rPr>
              <a:t>Explicit references to the Convention in multilateral, regional and bilateral </a:t>
            </a:r>
            <a:r>
              <a:rPr lang="en-CA" sz="2400" b="1" i="1" u="sng" dirty="0" smtClean="0">
                <a:solidFill>
                  <a:srgbClr val="FF0000"/>
                </a:solidFill>
              </a:rPr>
              <a:t>trade agreements </a:t>
            </a:r>
          </a:p>
          <a:p>
            <a:pPr marL="800100" lvl="1" indent="-342900">
              <a:buFont typeface="Wingdings" charset="2"/>
              <a:buChar char="ü"/>
            </a:pPr>
            <a:endParaRPr lang="en-CA" sz="2400" i="1" dirty="0" smtClean="0">
              <a:solidFill>
                <a:srgbClr val="FF0000"/>
              </a:solidFill>
            </a:endParaRPr>
          </a:p>
          <a:p>
            <a:pPr marL="800100" lvl="1" indent="-342900">
              <a:buFont typeface="Wingdings" charset="2"/>
              <a:buChar char="ü"/>
            </a:pPr>
            <a:r>
              <a:rPr lang="en-CA" sz="2400" i="1" dirty="0" smtClean="0">
                <a:solidFill>
                  <a:srgbClr val="FF0000"/>
                </a:solidFill>
              </a:rPr>
              <a:t>Explicit references to the Convention in </a:t>
            </a:r>
            <a:r>
              <a:rPr lang="en-CA" sz="2400" b="1" i="1" u="sng" dirty="0" smtClean="0">
                <a:solidFill>
                  <a:srgbClr val="FF0000"/>
                </a:solidFill>
              </a:rPr>
              <a:t>other international and regional agreements</a:t>
            </a:r>
            <a:r>
              <a:rPr lang="en-CA" sz="2400" i="1" dirty="0" smtClean="0">
                <a:solidFill>
                  <a:srgbClr val="FF0000"/>
                </a:solidFill>
              </a:rPr>
              <a:t> (e.g. UN Sustainable Development Goals, </a:t>
            </a:r>
            <a:r>
              <a:rPr lang="en-CA" sz="2400" i="1" dirty="0" err="1" smtClean="0">
                <a:solidFill>
                  <a:srgbClr val="FF0000"/>
                </a:solidFill>
              </a:rPr>
              <a:t>Eu</a:t>
            </a:r>
            <a:r>
              <a:rPr lang="en-CA" sz="2400" i="1" dirty="0" smtClean="0">
                <a:solidFill>
                  <a:srgbClr val="FF0000"/>
                </a:solidFill>
              </a:rPr>
              <a:t> Digital Single Market</a:t>
            </a:r>
            <a:r>
              <a:rPr lang="en-CA" sz="2400" i="1" dirty="0" smtClean="0"/>
              <a:t>)</a:t>
            </a:r>
          </a:p>
          <a:p>
            <a:pPr lvl="1"/>
            <a:endParaRPr lang="en-CA" sz="2400" i="1" dirty="0"/>
          </a:p>
          <a:p>
            <a:pPr lvl="1"/>
            <a:endParaRPr lang="en-CA" sz="2400" i="1" dirty="0" smtClean="0"/>
          </a:p>
          <a:p>
            <a:pPr lvl="1"/>
            <a:endParaRPr lang="en-CA" sz="2400" dirty="0" smtClean="0"/>
          </a:p>
        </p:txBody>
      </p:sp>
    </p:spTree>
    <p:extLst>
      <p:ext uri="{BB962C8B-B14F-4D97-AF65-F5344CB8AC3E}">
        <p14:creationId xmlns:p14="http://schemas.microsoft.com/office/powerpoint/2010/main" val="242724940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5411" y="589572"/>
            <a:ext cx="8093412" cy="6370974"/>
          </a:xfrm>
          <a:prstGeom prst="rect">
            <a:avLst/>
          </a:prstGeom>
        </p:spPr>
        <p:txBody>
          <a:bodyPr wrap="square">
            <a:spAutoFit/>
          </a:bodyPr>
          <a:lstStyle/>
          <a:p>
            <a:pPr lvl="1"/>
            <a:r>
              <a:rPr lang="en-CA" sz="2400" b="1" i="1" dirty="0" smtClean="0">
                <a:solidFill>
                  <a:srgbClr val="FF0000"/>
                </a:solidFill>
              </a:rPr>
              <a:t>7.1  Parties promote the objectives and principles of the Convention in other international and regional forums</a:t>
            </a:r>
            <a:r>
              <a:rPr lang="fr-CA" sz="2400" b="1" dirty="0" smtClean="0">
                <a:solidFill>
                  <a:srgbClr val="FF0000"/>
                </a:solidFill>
              </a:rPr>
              <a:t> </a:t>
            </a:r>
          </a:p>
          <a:p>
            <a:pPr lvl="1"/>
            <a:endParaRPr lang="fr-CA" sz="2400" dirty="0">
              <a:solidFill>
                <a:srgbClr val="FF0000"/>
              </a:solidFill>
            </a:endParaRPr>
          </a:p>
          <a:p>
            <a:pPr marL="800100" lvl="1" indent="-342900">
              <a:buFont typeface="Wingdings" charset="2"/>
              <a:buChar char="ü"/>
            </a:pPr>
            <a:r>
              <a:rPr lang="en-CA" sz="2400" dirty="0" smtClean="0">
                <a:solidFill>
                  <a:srgbClr val="FF0000"/>
                </a:solidFill>
              </a:rPr>
              <a:t>Evidence of Parties intervening in </a:t>
            </a:r>
            <a:r>
              <a:rPr lang="en-CA" sz="2400" b="1" u="sng" dirty="0" smtClean="0">
                <a:solidFill>
                  <a:srgbClr val="FF0000"/>
                </a:solidFill>
              </a:rPr>
              <a:t>international or regional ministerial meetings/events </a:t>
            </a:r>
            <a:r>
              <a:rPr lang="en-CA" sz="2400" dirty="0" smtClean="0">
                <a:solidFill>
                  <a:srgbClr val="FF0000"/>
                </a:solidFill>
              </a:rPr>
              <a:t>to promote the objectives and principles of the Convention</a:t>
            </a:r>
          </a:p>
          <a:p>
            <a:pPr lvl="1"/>
            <a:endParaRPr lang="en-CA" sz="2400" dirty="0" smtClean="0">
              <a:solidFill>
                <a:srgbClr val="FF0000"/>
              </a:solidFill>
            </a:endParaRPr>
          </a:p>
          <a:p>
            <a:pPr marL="800100" lvl="1" indent="-342900">
              <a:buFont typeface="Wingdings" charset="2"/>
              <a:buChar char="ü"/>
            </a:pPr>
            <a:r>
              <a:rPr lang="en-CA" sz="2400" dirty="0">
                <a:solidFill>
                  <a:srgbClr val="FF0000"/>
                </a:solidFill>
              </a:rPr>
              <a:t>Evidence of Parties </a:t>
            </a:r>
            <a:r>
              <a:rPr lang="en-CA" sz="2400" dirty="0" smtClean="0">
                <a:solidFill>
                  <a:srgbClr val="FF0000"/>
                </a:solidFill>
              </a:rPr>
              <a:t>advocating for the inclusion of culture in international and regional </a:t>
            </a:r>
            <a:r>
              <a:rPr lang="en-CA" sz="2400" b="1" u="sng" dirty="0" smtClean="0">
                <a:solidFill>
                  <a:srgbClr val="FF0000"/>
                </a:solidFill>
              </a:rPr>
              <a:t>development agendas</a:t>
            </a:r>
          </a:p>
          <a:p>
            <a:pPr marL="800100" lvl="1" indent="-342900">
              <a:buFont typeface="Wingdings" charset="2"/>
              <a:buChar char="ü"/>
            </a:pPr>
            <a:endParaRPr lang="en-CA" sz="2400" dirty="0" smtClean="0">
              <a:solidFill>
                <a:srgbClr val="FF0000"/>
              </a:solidFill>
            </a:endParaRPr>
          </a:p>
          <a:p>
            <a:pPr marL="800100" lvl="1" indent="-342900">
              <a:buFont typeface="Wingdings" charset="2"/>
              <a:buChar char="ü"/>
            </a:pPr>
            <a:r>
              <a:rPr lang="en-CA" sz="2400" dirty="0">
                <a:solidFill>
                  <a:srgbClr val="FF0000"/>
                </a:solidFill>
              </a:rPr>
              <a:t>Evidence of Parties </a:t>
            </a:r>
            <a:r>
              <a:rPr lang="en-CA" sz="2400" dirty="0" smtClean="0">
                <a:solidFill>
                  <a:srgbClr val="FF0000"/>
                </a:solidFill>
              </a:rPr>
              <a:t>engaging in dialogue with States not party to the Convention to </a:t>
            </a:r>
            <a:r>
              <a:rPr lang="en-CA" sz="2400" b="1" u="sng" dirty="0" smtClean="0">
                <a:solidFill>
                  <a:srgbClr val="FF0000"/>
                </a:solidFill>
              </a:rPr>
              <a:t>encourage ratification</a:t>
            </a:r>
          </a:p>
          <a:p>
            <a:pPr marL="800100" lvl="1" indent="-342900">
              <a:buFontTx/>
              <a:buChar char="-"/>
            </a:pPr>
            <a:endParaRPr lang="en-CA" sz="2400" dirty="0" smtClean="0"/>
          </a:p>
          <a:p>
            <a:pPr lvl="1"/>
            <a:endParaRPr lang="en-CA" sz="2400" i="1" dirty="0"/>
          </a:p>
          <a:p>
            <a:pPr lvl="1"/>
            <a:endParaRPr lang="en-CA" sz="2400" i="1" dirty="0" smtClean="0"/>
          </a:p>
          <a:p>
            <a:pPr lvl="1"/>
            <a:endParaRPr lang="en-CA" sz="2400" dirty="0" smtClean="0"/>
          </a:p>
        </p:txBody>
      </p:sp>
    </p:spTree>
    <p:extLst>
      <p:ext uri="{BB962C8B-B14F-4D97-AF65-F5344CB8AC3E}">
        <p14:creationId xmlns:p14="http://schemas.microsoft.com/office/powerpoint/2010/main" val="374577720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1285" y="319947"/>
            <a:ext cx="8442052" cy="8217632"/>
          </a:xfrm>
          <a:prstGeom prst="rect">
            <a:avLst/>
          </a:prstGeom>
        </p:spPr>
        <p:txBody>
          <a:bodyPr wrap="square">
            <a:spAutoFit/>
          </a:bodyPr>
          <a:lstStyle/>
          <a:p>
            <a:pPr lvl="1"/>
            <a:r>
              <a:rPr lang="en-CA" sz="2400" b="1" i="1" dirty="0" smtClean="0">
                <a:solidFill>
                  <a:srgbClr val="FF0000"/>
                </a:solidFill>
              </a:rPr>
              <a:t>7.3  Policies and measures to implement international and regional treaties and agreements that refer to the Convention are a) established and b) evaluated</a:t>
            </a:r>
          </a:p>
          <a:p>
            <a:pPr lvl="1"/>
            <a:endParaRPr lang="en-CA" sz="2400" b="1" i="1" dirty="0">
              <a:solidFill>
                <a:srgbClr val="FF0000"/>
              </a:solidFill>
            </a:endParaRPr>
          </a:p>
          <a:p>
            <a:pPr marL="800100" lvl="1" indent="-342900">
              <a:buFont typeface="Courier New"/>
              <a:buChar char="o"/>
            </a:pPr>
            <a:r>
              <a:rPr lang="en-CA" sz="2400" i="1" dirty="0" smtClean="0">
                <a:solidFill>
                  <a:srgbClr val="FF0000"/>
                </a:solidFill>
              </a:rPr>
              <a:t>Measures to implement provisions for cultural goods and services outlined in multilateral, regional and bilateral </a:t>
            </a:r>
            <a:r>
              <a:rPr lang="en-CA" sz="2400" b="1" i="1" u="sng" dirty="0" smtClean="0">
                <a:solidFill>
                  <a:srgbClr val="FF0000"/>
                </a:solidFill>
              </a:rPr>
              <a:t>culture agreements </a:t>
            </a:r>
            <a:r>
              <a:rPr lang="en-CA" sz="2400" i="1" dirty="0" smtClean="0">
                <a:solidFill>
                  <a:srgbClr val="FF0000"/>
                </a:solidFill>
              </a:rPr>
              <a:t>that explicitly refer to the Convention</a:t>
            </a:r>
          </a:p>
          <a:p>
            <a:pPr marL="800100" lvl="1" indent="-342900">
              <a:buFont typeface="Courier New"/>
              <a:buChar char="o"/>
            </a:pPr>
            <a:endParaRPr lang="en-CA" sz="2400" i="1" dirty="0" smtClean="0">
              <a:solidFill>
                <a:srgbClr val="FF0000"/>
              </a:solidFill>
            </a:endParaRPr>
          </a:p>
          <a:p>
            <a:pPr marL="800100" lvl="1" indent="-342900">
              <a:buFont typeface="Courier New"/>
              <a:buChar char="o"/>
            </a:pPr>
            <a:r>
              <a:rPr lang="en-CA" sz="2400" i="1" dirty="0" smtClean="0">
                <a:solidFill>
                  <a:srgbClr val="FF0000"/>
                </a:solidFill>
              </a:rPr>
              <a:t>Measures </a:t>
            </a:r>
            <a:r>
              <a:rPr lang="en-CA" sz="2400" i="1" dirty="0">
                <a:solidFill>
                  <a:srgbClr val="FF0000"/>
                </a:solidFill>
              </a:rPr>
              <a:t>to implement provisions for cultural goods and services outlined in multilateral, regional and bilateral </a:t>
            </a:r>
            <a:r>
              <a:rPr lang="en-CA" sz="2400" b="1" i="1" u="sng" dirty="0" smtClean="0">
                <a:solidFill>
                  <a:srgbClr val="FF0000"/>
                </a:solidFill>
              </a:rPr>
              <a:t>trade </a:t>
            </a:r>
            <a:r>
              <a:rPr lang="en-CA" sz="2400" b="1" i="1" u="sng" dirty="0">
                <a:solidFill>
                  <a:srgbClr val="FF0000"/>
                </a:solidFill>
              </a:rPr>
              <a:t>agreement</a:t>
            </a:r>
            <a:r>
              <a:rPr lang="en-CA" sz="2400" b="1" i="1" dirty="0">
                <a:solidFill>
                  <a:srgbClr val="FF0000"/>
                </a:solidFill>
              </a:rPr>
              <a:t>s </a:t>
            </a:r>
            <a:r>
              <a:rPr lang="en-CA" sz="2400" i="1" dirty="0">
                <a:solidFill>
                  <a:srgbClr val="FF0000"/>
                </a:solidFill>
              </a:rPr>
              <a:t>that explicitly refer to the </a:t>
            </a:r>
            <a:r>
              <a:rPr lang="en-CA" sz="2400" i="1" dirty="0" smtClean="0">
                <a:solidFill>
                  <a:srgbClr val="FF0000"/>
                </a:solidFill>
              </a:rPr>
              <a:t>Convention, or its objectives and principles</a:t>
            </a:r>
          </a:p>
          <a:p>
            <a:pPr lvl="1"/>
            <a:endParaRPr lang="en-CA" sz="2400" i="1" dirty="0" smtClean="0">
              <a:solidFill>
                <a:srgbClr val="FF0000"/>
              </a:solidFill>
            </a:endParaRPr>
          </a:p>
          <a:p>
            <a:pPr marL="800100" lvl="1" indent="-342900">
              <a:buFont typeface="Courier New"/>
              <a:buChar char="o"/>
            </a:pPr>
            <a:r>
              <a:rPr lang="en-CA" sz="2400" i="1" dirty="0">
                <a:solidFill>
                  <a:srgbClr val="FF0000"/>
                </a:solidFill>
              </a:rPr>
              <a:t>Measures to implement provisions for cultural goods and services outlined </a:t>
            </a:r>
            <a:r>
              <a:rPr lang="en-CA" sz="2400" i="1" dirty="0" smtClean="0">
                <a:solidFill>
                  <a:srgbClr val="FF0000"/>
                </a:solidFill>
              </a:rPr>
              <a:t>in </a:t>
            </a:r>
            <a:r>
              <a:rPr lang="en-CA" sz="2400" b="1" i="1" u="sng" dirty="0" smtClean="0">
                <a:solidFill>
                  <a:srgbClr val="FF0000"/>
                </a:solidFill>
              </a:rPr>
              <a:t>other international and regional agreements</a:t>
            </a:r>
            <a:r>
              <a:rPr lang="en-CA" sz="2400" b="1" i="1" dirty="0" smtClean="0">
                <a:solidFill>
                  <a:srgbClr val="FF0000"/>
                </a:solidFill>
              </a:rPr>
              <a:t> </a:t>
            </a:r>
            <a:r>
              <a:rPr lang="en-CA" sz="2400" i="1" dirty="0" smtClean="0">
                <a:solidFill>
                  <a:srgbClr val="FF0000"/>
                </a:solidFill>
              </a:rPr>
              <a:t>with explicit references </a:t>
            </a:r>
            <a:r>
              <a:rPr lang="en-CA" sz="2400" i="1" dirty="0">
                <a:solidFill>
                  <a:srgbClr val="FF0000"/>
                </a:solidFill>
              </a:rPr>
              <a:t>to the Convention, or its objectives and principles</a:t>
            </a:r>
          </a:p>
          <a:p>
            <a:pPr marL="800100" lvl="1" indent="-342900">
              <a:buFontTx/>
              <a:buChar char="-"/>
            </a:pPr>
            <a:endParaRPr lang="en-CA" sz="2400" i="1" dirty="0" smtClean="0"/>
          </a:p>
          <a:p>
            <a:pPr marL="800100" lvl="1" indent="-342900">
              <a:buFontTx/>
              <a:buChar char="-"/>
            </a:pPr>
            <a:endParaRPr lang="en-CA" sz="2400" i="1" dirty="0"/>
          </a:p>
          <a:p>
            <a:pPr lvl="1"/>
            <a:endParaRPr lang="en-CA" sz="2400" i="1" dirty="0"/>
          </a:p>
          <a:p>
            <a:pPr lvl="1"/>
            <a:endParaRPr lang="en-CA" sz="2400" i="1" dirty="0" smtClean="0"/>
          </a:p>
          <a:p>
            <a:pPr lvl="1"/>
            <a:endParaRPr lang="en-CA" sz="2400" dirty="0" smtClean="0"/>
          </a:p>
        </p:txBody>
      </p:sp>
    </p:spTree>
    <p:extLst>
      <p:ext uri="{BB962C8B-B14F-4D97-AF65-F5344CB8AC3E}">
        <p14:creationId xmlns:p14="http://schemas.microsoft.com/office/powerpoint/2010/main" val="37605693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906" y="1528570"/>
            <a:ext cx="8431261" cy="6247864"/>
          </a:xfrm>
          <a:prstGeom prst="rect">
            <a:avLst/>
          </a:prstGeom>
        </p:spPr>
        <p:txBody>
          <a:bodyPr wrap="square">
            <a:spAutoFit/>
          </a:bodyPr>
          <a:lstStyle/>
          <a:p>
            <a:pPr marL="457200" lvl="0" indent="-457200">
              <a:buAutoNum type="alphaUcPeriod"/>
            </a:pPr>
            <a:r>
              <a:rPr lang="en-CA" sz="2000" b="1" dirty="0" smtClean="0"/>
              <a:t>Mega</a:t>
            </a:r>
            <a:r>
              <a:rPr lang="en-CA" sz="2000" b="1" dirty="0"/>
              <a:t>-regional </a:t>
            </a:r>
            <a:r>
              <a:rPr lang="en-CA" sz="2000" b="1" dirty="0" smtClean="0"/>
              <a:t>partnership</a:t>
            </a:r>
          </a:p>
          <a:p>
            <a:pPr marL="457200" lvl="0" indent="-457200">
              <a:buAutoNum type="alphaUcPeriod"/>
            </a:pPr>
            <a:endParaRPr lang="fr-CA" sz="2000" dirty="0"/>
          </a:p>
          <a:p>
            <a:pPr lvl="1"/>
            <a:r>
              <a:rPr lang="en-CA" sz="2000" dirty="0" smtClean="0"/>
              <a:t>a) Trans</a:t>
            </a:r>
            <a:r>
              <a:rPr lang="en-CA" sz="2000" dirty="0"/>
              <a:t>-Pacific Partnership (TPT</a:t>
            </a:r>
            <a:r>
              <a:rPr lang="en-CA" sz="2000" dirty="0" smtClean="0"/>
              <a:t>) </a:t>
            </a:r>
            <a:endParaRPr lang="fr-CA" sz="2000" dirty="0"/>
          </a:p>
          <a:p>
            <a:pPr lvl="1"/>
            <a:endParaRPr lang="fr-CA" sz="2000" u="sng" dirty="0">
              <a:solidFill>
                <a:srgbClr val="0000FF"/>
              </a:solidFill>
            </a:endParaRPr>
          </a:p>
          <a:p>
            <a:pPr lvl="1"/>
            <a:r>
              <a:rPr lang="en-CA" sz="2000" dirty="0" smtClean="0"/>
              <a:t>b) Trans</a:t>
            </a:r>
            <a:r>
              <a:rPr lang="en-CA" sz="2000" dirty="0"/>
              <a:t>-Atlantic Trade and Investment Partnership (TTIP</a:t>
            </a:r>
            <a:r>
              <a:rPr lang="en-CA" sz="2000" dirty="0" smtClean="0"/>
              <a:t>)</a:t>
            </a:r>
            <a:endParaRPr lang="fr-CA" sz="2000" dirty="0" smtClean="0"/>
          </a:p>
          <a:p>
            <a:pPr lvl="0"/>
            <a:endParaRPr lang="fr-CA" sz="2000" dirty="0"/>
          </a:p>
          <a:p>
            <a:r>
              <a:rPr lang="en-CA" sz="2000" b="1" dirty="0" smtClean="0"/>
              <a:t>B. Trade </a:t>
            </a:r>
            <a:r>
              <a:rPr lang="en-CA" sz="2000" b="1" dirty="0"/>
              <a:t>in services agreement (TISA) </a:t>
            </a:r>
            <a:endParaRPr lang="fr-CA" sz="2000" dirty="0"/>
          </a:p>
          <a:p>
            <a:pPr lvl="0"/>
            <a:endParaRPr lang="fr-CA" sz="2000" dirty="0" smtClean="0"/>
          </a:p>
          <a:p>
            <a:pPr lvl="0"/>
            <a:r>
              <a:rPr lang="en-CA" sz="2000" b="1" dirty="0" smtClean="0"/>
              <a:t>C. Other </a:t>
            </a:r>
            <a:r>
              <a:rPr lang="en-CA" sz="2000" b="1" dirty="0"/>
              <a:t>regional and bilateral trade and economic forums</a:t>
            </a:r>
            <a:r>
              <a:rPr lang="fr-CA" sz="2000" dirty="0"/>
              <a:t> </a:t>
            </a:r>
            <a:endParaRPr lang="fr-CA" sz="2000" dirty="0" smtClean="0"/>
          </a:p>
          <a:p>
            <a:pPr lvl="1"/>
            <a:endParaRPr lang="fr-CA" sz="2000" b="1" dirty="0" smtClean="0"/>
          </a:p>
          <a:p>
            <a:pPr lvl="1"/>
            <a:r>
              <a:rPr lang="en-CA" sz="2000" dirty="0" smtClean="0"/>
              <a:t>a) Regional </a:t>
            </a:r>
            <a:r>
              <a:rPr lang="en-CA" sz="2000" dirty="0"/>
              <a:t>and bilateral trade </a:t>
            </a:r>
            <a:r>
              <a:rPr lang="en-CA" sz="2000" dirty="0" smtClean="0"/>
              <a:t>agreements</a:t>
            </a:r>
          </a:p>
          <a:p>
            <a:pPr lvl="1"/>
            <a:endParaRPr lang="en-CA" sz="2000" dirty="0"/>
          </a:p>
          <a:p>
            <a:pPr lvl="1"/>
            <a:r>
              <a:rPr lang="en-CA" sz="2000" dirty="0" smtClean="0"/>
              <a:t>b) Regional </a:t>
            </a:r>
            <a:r>
              <a:rPr lang="en-CA" sz="2000" dirty="0"/>
              <a:t>and bilateral investment </a:t>
            </a:r>
            <a:r>
              <a:rPr lang="en-CA" sz="2000" dirty="0" smtClean="0"/>
              <a:t>treaties</a:t>
            </a:r>
          </a:p>
          <a:p>
            <a:pPr lvl="1"/>
            <a:endParaRPr lang="en-CA" sz="2000" dirty="0"/>
          </a:p>
          <a:p>
            <a:pPr lvl="1"/>
            <a:r>
              <a:rPr lang="en-CA" sz="2000" dirty="0" smtClean="0"/>
              <a:t>c) Regional </a:t>
            </a:r>
            <a:r>
              <a:rPr lang="en-CA" sz="2000" dirty="0"/>
              <a:t>and bilateral dispute settlement and control mechanisms (trade, investment, competition)</a:t>
            </a:r>
            <a:endParaRPr lang="fr-CA" sz="2000" dirty="0"/>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1138773"/>
          </a:xfrm>
          <a:prstGeom prst="rect">
            <a:avLst/>
          </a:prstGeom>
        </p:spPr>
        <p:txBody>
          <a:bodyPr wrap="square">
            <a:spAutoFit/>
          </a:bodyPr>
          <a:lstStyle/>
          <a:p>
            <a:pPr lvl="0"/>
            <a:r>
              <a:rPr lang="en-CA" sz="3200" b="1" dirty="0"/>
              <a:t>Part I	</a:t>
            </a:r>
            <a:r>
              <a:rPr lang="en-CA" sz="3200" b="1" dirty="0" smtClean="0"/>
              <a:t>    Trade </a:t>
            </a:r>
            <a:r>
              <a:rPr lang="en-CA" sz="3200" b="1" dirty="0"/>
              <a:t>and investment </a:t>
            </a:r>
            <a:r>
              <a:rPr lang="en-CA" sz="3200" b="1" dirty="0" smtClean="0"/>
              <a:t>forums </a:t>
            </a:r>
            <a:r>
              <a:rPr lang="fr-CA" sz="2400" dirty="0">
                <a:solidFill>
                  <a:srgbClr val="FF0000"/>
                </a:solidFill>
              </a:rPr>
              <a:t>[e-commerce]</a:t>
            </a:r>
          </a:p>
          <a:p>
            <a:r>
              <a:rPr lang="en-CA" sz="3600" b="1" dirty="0" smtClean="0"/>
              <a:t> </a:t>
            </a:r>
            <a:endParaRPr lang="fr-FR" sz="3600" dirty="0"/>
          </a:p>
        </p:txBody>
      </p:sp>
    </p:spTree>
    <p:extLst>
      <p:ext uri="{BB962C8B-B14F-4D97-AF65-F5344CB8AC3E}">
        <p14:creationId xmlns:p14="http://schemas.microsoft.com/office/powerpoint/2010/main" val="2297220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906" y="1528570"/>
            <a:ext cx="8431261" cy="8094524"/>
          </a:xfrm>
          <a:prstGeom prst="rect">
            <a:avLst/>
          </a:prstGeom>
        </p:spPr>
        <p:txBody>
          <a:bodyPr wrap="square">
            <a:spAutoFit/>
          </a:bodyPr>
          <a:lstStyle/>
          <a:p>
            <a:pPr marL="457200" indent="-457200">
              <a:buFontTx/>
              <a:buAutoNum type="alphaUcPeriod"/>
            </a:pPr>
            <a:r>
              <a:rPr lang="en-CA" sz="2000" dirty="0" smtClean="0"/>
              <a:t>Mega</a:t>
            </a:r>
            <a:r>
              <a:rPr lang="en-CA" sz="2000" dirty="0"/>
              <a:t>-regional </a:t>
            </a:r>
            <a:r>
              <a:rPr lang="en-CA" sz="2000" dirty="0" smtClean="0"/>
              <a:t>partnership</a:t>
            </a:r>
          </a:p>
          <a:p>
            <a:pPr marL="457200" lvl="0" indent="-457200">
              <a:buAutoNum type="alphaUcPeriod"/>
            </a:pPr>
            <a:endParaRPr lang="fr-CA" sz="2000" dirty="0"/>
          </a:p>
          <a:p>
            <a:pPr marL="914400" lvl="1" indent="-457200">
              <a:buAutoNum type="alphaLcParenR"/>
            </a:pPr>
            <a:r>
              <a:rPr lang="en-CA" sz="2000" b="1" dirty="0" smtClean="0"/>
              <a:t>Trans</a:t>
            </a:r>
            <a:r>
              <a:rPr lang="en-CA" sz="2000" b="1" dirty="0"/>
              <a:t>-Pacific Partnership (TPT</a:t>
            </a:r>
            <a:r>
              <a:rPr lang="en-CA" sz="2000" b="1" dirty="0" smtClean="0"/>
              <a:t>) </a:t>
            </a:r>
            <a:endParaRPr lang="fr-CA" sz="2000" b="1" dirty="0"/>
          </a:p>
          <a:p>
            <a:pPr lvl="1"/>
            <a:endParaRPr lang="fr-CA" sz="2000" u="sng" dirty="0">
              <a:solidFill>
                <a:srgbClr val="0000FF"/>
              </a:solidFill>
            </a:endParaRPr>
          </a:p>
          <a:p>
            <a:pPr marL="800100" lvl="1" indent="-342900">
              <a:buFontTx/>
              <a:buChar char="-"/>
            </a:pPr>
            <a:r>
              <a:rPr lang="en-CA" sz="2000" dirty="0" smtClean="0">
                <a:solidFill>
                  <a:srgbClr val="000000"/>
                </a:solidFill>
              </a:rPr>
              <a:t>General presentation of the agreement (structure, scope, parties)</a:t>
            </a:r>
          </a:p>
          <a:p>
            <a:pPr marL="800100" lvl="1" indent="-342900">
              <a:buFontTx/>
              <a:buChar char="-"/>
            </a:pPr>
            <a:r>
              <a:rPr lang="en-CA" sz="2000" dirty="0" smtClean="0">
                <a:solidFill>
                  <a:srgbClr val="000000"/>
                </a:solidFill>
              </a:rPr>
              <a:t>Overview of the « cultural clauses »  (quantitative evaluation)</a:t>
            </a:r>
          </a:p>
          <a:p>
            <a:pPr marL="800100" lvl="1" indent="-342900">
              <a:buFontTx/>
              <a:buChar char="-"/>
            </a:pPr>
            <a:r>
              <a:rPr lang="en-CA" sz="2000" dirty="0" smtClean="0">
                <a:solidFill>
                  <a:srgbClr val="000000"/>
                </a:solidFill>
              </a:rPr>
              <a:t>Qualitative evaluation of the cultural reservations</a:t>
            </a:r>
          </a:p>
          <a:p>
            <a:pPr marL="800100" lvl="1" indent="-342900">
              <a:buFontTx/>
              <a:buChar char="-"/>
            </a:pPr>
            <a:r>
              <a:rPr lang="en-CA" sz="2000" dirty="0" smtClean="0">
                <a:solidFill>
                  <a:srgbClr val="000000"/>
                </a:solidFill>
              </a:rPr>
              <a:t>Specific comments on e-commerce </a:t>
            </a:r>
            <a:r>
              <a:rPr lang="en-CA" sz="2000" dirty="0" smtClean="0">
                <a:solidFill>
                  <a:srgbClr val="000000"/>
                </a:solidFill>
              </a:rPr>
              <a:t>[U.S. Strategy] </a:t>
            </a:r>
            <a:r>
              <a:rPr lang="en-CA" sz="2000" dirty="0" smtClean="0">
                <a:solidFill>
                  <a:srgbClr val="000000"/>
                </a:solidFill>
              </a:rPr>
              <a:t>and </a:t>
            </a:r>
            <a:r>
              <a:rPr lang="en-CA" sz="2000" dirty="0" smtClean="0">
                <a:solidFill>
                  <a:srgbClr val="000000"/>
                </a:solidFill>
              </a:rPr>
              <a:t>its potential impact on the protection and promotion of the diversity of cultural expressions</a:t>
            </a:r>
          </a:p>
          <a:p>
            <a:pPr marL="800100" lvl="1" indent="-342900">
              <a:buFontTx/>
              <a:buChar char="-"/>
            </a:pPr>
            <a:r>
              <a:rPr lang="en-CA" sz="2000" dirty="0" smtClean="0">
                <a:solidFill>
                  <a:srgbClr val="000000"/>
                </a:solidFill>
              </a:rPr>
              <a:t>Case studies (from GATS, to FTA and to TPT)</a:t>
            </a:r>
          </a:p>
          <a:p>
            <a:pPr marL="1257300" lvl="2" indent="-342900">
              <a:buFontTx/>
              <a:buChar char="-"/>
            </a:pPr>
            <a:r>
              <a:rPr lang="en-CA" sz="2000" dirty="0" smtClean="0">
                <a:solidFill>
                  <a:srgbClr val="000000"/>
                </a:solidFill>
              </a:rPr>
              <a:t>Canada (step back)</a:t>
            </a:r>
          </a:p>
          <a:p>
            <a:pPr marL="1257300" lvl="2" indent="-342900">
              <a:buFontTx/>
              <a:buChar char="-"/>
            </a:pPr>
            <a:r>
              <a:rPr lang="en-CA" sz="2000" dirty="0" smtClean="0">
                <a:solidFill>
                  <a:srgbClr val="000000"/>
                </a:solidFill>
              </a:rPr>
              <a:t>Chile or </a:t>
            </a:r>
            <a:r>
              <a:rPr lang="en-CA" sz="2000" dirty="0" smtClean="0">
                <a:solidFill>
                  <a:srgbClr val="000000"/>
                </a:solidFill>
              </a:rPr>
              <a:t>Peru</a:t>
            </a:r>
            <a:r>
              <a:rPr lang="en-CA" sz="2000" dirty="0" smtClean="0">
                <a:solidFill>
                  <a:srgbClr val="000000"/>
                </a:solidFill>
              </a:rPr>
              <a:t> </a:t>
            </a:r>
            <a:r>
              <a:rPr lang="en-CA" sz="2000" dirty="0" smtClean="0">
                <a:solidFill>
                  <a:srgbClr val="000000"/>
                </a:solidFill>
              </a:rPr>
              <a:t>(step forward)</a:t>
            </a:r>
          </a:p>
          <a:p>
            <a:pPr marL="1257300" lvl="2" indent="-342900">
              <a:buFontTx/>
              <a:buChar char="-"/>
            </a:pPr>
            <a:r>
              <a:rPr lang="en-CA" sz="2000" dirty="0" smtClean="0">
                <a:solidFill>
                  <a:srgbClr val="000000"/>
                </a:solidFill>
              </a:rPr>
              <a:t>New Zealand (change of direction)</a:t>
            </a:r>
          </a:p>
          <a:p>
            <a:pPr lvl="2"/>
            <a:endParaRPr lang="en-CA" sz="2000" dirty="0" smtClean="0">
              <a:solidFill>
                <a:srgbClr val="000000"/>
              </a:solidFill>
            </a:endParaRPr>
          </a:p>
          <a:p>
            <a:pPr marL="800100" lvl="1" indent="-342900">
              <a:buFontTx/>
              <a:buChar char="-"/>
            </a:pPr>
            <a:endParaRPr lang="fr-CA" sz="2000" dirty="0" smtClean="0">
              <a:solidFill>
                <a:srgbClr val="000000"/>
              </a:solidFill>
            </a:endParaRPr>
          </a:p>
          <a:p>
            <a:pPr marL="800100" lvl="1" indent="-342900">
              <a:buFontTx/>
              <a:buChar char="-"/>
            </a:pPr>
            <a:endParaRPr lang="fr-CA" sz="2000" dirty="0" smtClean="0">
              <a:solidFill>
                <a:srgbClr val="000000"/>
              </a:solidFill>
            </a:endParaRPr>
          </a:p>
          <a:p>
            <a:pPr lvl="1"/>
            <a:endParaRPr lang="fr-CA" sz="2000" u="sng" dirty="0">
              <a:solidFill>
                <a:srgbClr val="0000FF"/>
              </a:solidFill>
            </a:endParaRPr>
          </a:p>
          <a:p>
            <a:pPr lvl="1"/>
            <a:endParaRPr lang="fr-CA" sz="2000" u="sng" dirty="0" smtClean="0">
              <a:solidFill>
                <a:srgbClr val="0000FF"/>
              </a:solidFill>
            </a:endParaRPr>
          </a:p>
          <a:p>
            <a:pPr lvl="1"/>
            <a:endParaRPr lang="fr-CA" sz="2000" u="sng" dirty="0">
              <a:solidFill>
                <a:srgbClr val="0000FF"/>
              </a:solidFill>
            </a:endParaRPr>
          </a:p>
          <a:p>
            <a:pPr lvl="1"/>
            <a:endParaRPr lang="fr-CA" sz="2000" dirty="0" smtClean="0"/>
          </a:p>
          <a:p>
            <a:pPr lvl="0"/>
            <a:endParaRPr lang="fr-CA" sz="2000" dirty="0"/>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1138773"/>
          </a:xfrm>
          <a:prstGeom prst="rect">
            <a:avLst/>
          </a:prstGeom>
        </p:spPr>
        <p:txBody>
          <a:bodyPr wrap="square">
            <a:spAutoFit/>
          </a:bodyPr>
          <a:lstStyle/>
          <a:p>
            <a:r>
              <a:rPr lang="en-CA" sz="3200" b="1" dirty="0"/>
              <a:t>Part I	</a:t>
            </a:r>
            <a:r>
              <a:rPr lang="en-CA" sz="3200" b="1" dirty="0" smtClean="0"/>
              <a:t>    Trade </a:t>
            </a:r>
            <a:r>
              <a:rPr lang="en-CA" sz="3200" b="1" dirty="0"/>
              <a:t>and investment </a:t>
            </a:r>
            <a:r>
              <a:rPr lang="en-CA" sz="3200" b="1" dirty="0" smtClean="0"/>
              <a:t>forums </a:t>
            </a:r>
            <a:r>
              <a:rPr lang="fr-CA" sz="2000" dirty="0">
                <a:solidFill>
                  <a:srgbClr val="FF0000"/>
                </a:solidFill>
              </a:rPr>
              <a:t>[e-commerce]</a:t>
            </a:r>
          </a:p>
          <a:p>
            <a:pPr lvl="0"/>
            <a:endParaRPr lang="fr-FR" sz="3600" dirty="0"/>
          </a:p>
        </p:txBody>
      </p:sp>
    </p:spTree>
    <p:extLst>
      <p:ext uri="{BB962C8B-B14F-4D97-AF65-F5344CB8AC3E}">
        <p14:creationId xmlns:p14="http://schemas.microsoft.com/office/powerpoint/2010/main" val="1316689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906" y="1528570"/>
            <a:ext cx="8431261" cy="5324535"/>
          </a:xfrm>
          <a:prstGeom prst="rect">
            <a:avLst/>
          </a:prstGeom>
        </p:spPr>
        <p:txBody>
          <a:bodyPr wrap="square">
            <a:spAutoFit/>
          </a:bodyPr>
          <a:lstStyle/>
          <a:p>
            <a:pPr marL="457200" lvl="0" indent="-457200">
              <a:buAutoNum type="alphaUcPeriod"/>
            </a:pPr>
            <a:r>
              <a:rPr lang="en-CA" sz="2000" dirty="0" smtClean="0"/>
              <a:t>Mega</a:t>
            </a:r>
            <a:r>
              <a:rPr lang="en-CA" sz="2000" dirty="0"/>
              <a:t>-regional </a:t>
            </a:r>
            <a:r>
              <a:rPr lang="en-CA" sz="2000" dirty="0" smtClean="0"/>
              <a:t>partnership</a:t>
            </a:r>
          </a:p>
          <a:p>
            <a:pPr marL="457200" lvl="0" indent="-457200">
              <a:buAutoNum type="alphaUcPeriod"/>
            </a:pPr>
            <a:endParaRPr lang="fr-CA" sz="2000" dirty="0"/>
          </a:p>
          <a:p>
            <a:pPr lvl="1"/>
            <a:r>
              <a:rPr lang="en-CA" sz="2000" b="1" dirty="0" smtClean="0"/>
              <a:t>b) Trans</a:t>
            </a:r>
            <a:r>
              <a:rPr lang="en-CA" sz="2000" b="1" dirty="0"/>
              <a:t>-Atlantic Trade and Investment Partnership (TTIP)</a:t>
            </a:r>
            <a:endParaRPr lang="fr-CA" sz="2000" b="1" dirty="0"/>
          </a:p>
          <a:p>
            <a:pPr lvl="1"/>
            <a:endParaRPr lang="fr-CA" sz="2000" u="sng" dirty="0">
              <a:solidFill>
                <a:srgbClr val="0000FF"/>
              </a:solidFill>
            </a:endParaRPr>
          </a:p>
          <a:p>
            <a:pPr marL="800100" lvl="1" indent="-342900">
              <a:buFontTx/>
              <a:buChar char="-"/>
            </a:pPr>
            <a:r>
              <a:rPr lang="fr-CA" sz="2000" dirty="0" smtClean="0">
                <a:solidFill>
                  <a:srgbClr val="000000"/>
                </a:solidFill>
              </a:rPr>
              <a:t>EU position </a:t>
            </a:r>
            <a:r>
              <a:rPr lang="fr-CA" sz="2000" dirty="0" smtClean="0">
                <a:solidFill>
                  <a:srgbClr val="000000"/>
                </a:solidFill>
              </a:rPr>
              <a:t>on </a:t>
            </a:r>
            <a:r>
              <a:rPr lang="fr-CA" sz="2000" dirty="0" err="1" smtClean="0">
                <a:solidFill>
                  <a:srgbClr val="000000"/>
                </a:solidFill>
              </a:rPr>
              <a:t>audiovisual</a:t>
            </a:r>
            <a:r>
              <a:rPr lang="fr-CA" sz="2000" dirty="0" smtClean="0">
                <a:solidFill>
                  <a:srgbClr val="000000"/>
                </a:solidFill>
              </a:rPr>
              <a:t> services</a:t>
            </a:r>
            <a:endParaRPr lang="fr-CA" sz="2000" dirty="0" smtClean="0">
              <a:solidFill>
                <a:srgbClr val="000000"/>
              </a:solidFill>
            </a:endParaRPr>
          </a:p>
          <a:p>
            <a:pPr marL="800100" lvl="1" indent="-342900">
              <a:buFontTx/>
              <a:buChar char="-"/>
            </a:pPr>
            <a:r>
              <a:rPr lang="fr-CA" sz="2000" dirty="0" smtClean="0">
                <a:solidFill>
                  <a:srgbClr val="000000"/>
                </a:solidFill>
              </a:rPr>
              <a:t>EU </a:t>
            </a:r>
            <a:r>
              <a:rPr lang="fr-CA" sz="2000" dirty="0" err="1" smtClean="0">
                <a:solidFill>
                  <a:srgbClr val="000000"/>
                </a:solidFill>
              </a:rPr>
              <a:t>negotiation</a:t>
            </a:r>
            <a:r>
              <a:rPr lang="fr-CA" sz="2000" dirty="0" smtClean="0">
                <a:solidFill>
                  <a:srgbClr val="000000"/>
                </a:solidFill>
              </a:rPr>
              <a:t> mandate</a:t>
            </a:r>
          </a:p>
          <a:p>
            <a:pPr marL="800100" lvl="1" indent="-342900">
              <a:buFontTx/>
              <a:buChar char="-"/>
            </a:pPr>
            <a:r>
              <a:rPr lang="fr-CA" sz="2000" dirty="0" smtClean="0">
                <a:solidFill>
                  <a:srgbClr val="000000"/>
                </a:solidFill>
              </a:rPr>
              <a:t>US </a:t>
            </a:r>
            <a:r>
              <a:rPr lang="fr-CA" sz="2000" dirty="0" smtClean="0">
                <a:solidFill>
                  <a:srgbClr val="000000"/>
                </a:solidFill>
              </a:rPr>
              <a:t>position</a:t>
            </a:r>
            <a:endParaRPr lang="fr-CA" sz="2000" dirty="0" smtClean="0">
              <a:solidFill>
                <a:srgbClr val="000000"/>
              </a:solidFill>
            </a:endParaRPr>
          </a:p>
          <a:p>
            <a:pPr marL="800100" lvl="1" indent="-342900">
              <a:buFontTx/>
              <a:buChar char="-"/>
            </a:pPr>
            <a:endParaRPr lang="fr-CA" sz="2000" u="sng" dirty="0" smtClean="0">
              <a:solidFill>
                <a:srgbClr val="0000FF"/>
              </a:solidFill>
            </a:endParaRPr>
          </a:p>
          <a:p>
            <a:pPr marL="800100" lvl="1" indent="-342900">
              <a:buFontTx/>
              <a:buChar char="-"/>
            </a:pPr>
            <a:endParaRPr lang="fr-CA" sz="2000" u="sng" dirty="0" smtClean="0">
              <a:solidFill>
                <a:srgbClr val="0000FF"/>
              </a:solidFill>
            </a:endParaRPr>
          </a:p>
          <a:p>
            <a:pPr lvl="1"/>
            <a:endParaRPr lang="fr-CA" sz="2000" u="sng" dirty="0">
              <a:solidFill>
                <a:srgbClr val="0000FF"/>
              </a:solidFill>
            </a:endParaRPr>
          </a:p>
          <a:p>
            <a:pPr lvl="1"/>
            <a:endParaRPr lang="fr-CA" sz="2000" u="sng" dirty="0" smtClean="0">
              <a:solidFill>
                <a:srgbClr val="0000FF"/>
              </a:solidFill>
            </a:endParaRPr>
          </a:p>
          <a:p>
            <a:pPr lvl="1"/>
            <a:endParaRPr lang="fr-CA" sz="2000" u="sng" dirty="0">
              <a:solidFill>
                <a:srgbClr val="0000FF"/>
              </a:solidFill>
            </a:endParaRPr>
          </a:p>
          <a:p>
            <a:pPr lvl="0"/>
            <a:endParaRPr lang="fr-CA" sz="2000" dirty="0"/>
          </a:p>
          <a:p>
            <a:pPr lvl="1"/>
            <a:endParaRPr lang="fr-CA" sz="2000" dirty="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1138773"/>
          </a:xfrm>
          <a:prstGeom prst="rect">
            <a:avLst/>
          </a:prstGeom>
        </p:spPr>
        <p:txBody>
          <a:bodyPr wrap="square">
            <a:spAutoFit/>
          </a:bodyPr>
          <a:lstStyle/>
          <a:p>
            <a:pPr lvl="0"/>
            <a:r>
              <a:rPr lang="en-CA" sz="3200" b="1" dirty="0"/>
              <a:t>Part I	</a:t>
            </a:r>
            <a:r>
              <a:rPr lang="en-CA" sz="3200" b="1" dirty="0" smtClean="0"/>
              <a:t>    Trade </a:t>
            </a:r>
            <a:r>
              <a:rPr lang="en-CA" sz="3200" b="1" dirty="0"/>
              <a:t>and investment </a:t>
            </a:r>
            <a:r>
              <a:rPr lang="en-CA" sz="3200" b="1" dirty="0" smtClean="0"/>
              <a:t>forums </a:t>
            </a:r>
            <a:r>
              <a:rPr lang="fr-CA" sz="2400" dirty="0">
                <a:solidFill>
                  <a:srgbClr val="FF0000"/>
                </a:solidFill>
              </a:rPr>
              <a:t>[e-commerce]</a:t>
            </a:r>
          </a:p>
          <a:p>
            <a:r>
              <a:rPr lang="en-CA" sz="3600" b="1" dirty="0" smtClean="0"/>
              <a:t> </a:t>
            </a:r>
            <a:endParaRPr lang="fr-FR" sz="3600" dirty="0"/>
          </a:p>
        </p:txBody>
      </p:sp>
    </p:spTree>
    <p:extLst>
      <p:ext uri="{BB962C8B-B14F-4D97-AF65-F5344CB8AC3E}">
        <p14:creationId xmlns:p14="http://schemas.microsoft.com/office/powerpoint/2010/main" val="4248724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906" y="1528570"/>
            <a:ext cx="8431261" cy="5016758"/>
          </a:xfrm>
          <a:prstGeom prst="rect">
            <a:avLst/>
          </a:prstGeom>
        </p:spPr>
        <p:txBody>
          <a:bodyPr wrap="square">
            <a:spAutoFit/>
          </a:bodyPr>
          <a:lstStyle/>
          <a:p>
            <a:r>
              <a:rPr lang="en-CA" sz="2000" b="1" dirty="0" smtClean="0"/>
              <a:t>B. Trade </a:t>
            </a:r>
            <a:r>
              <a:rPr lang="en-CA" sz="2000" b="1" dirty="0"/>
              <a:t>in services agreement (TISA) </a:t>
            </a:r>
            <a:endParaRPr lang="fr-CA" sz="2000" dirty="0"/>
          </a:p>
          <a:p>
            <a:pPr lvl="1"/>
            <a:endParaRPr lang="en-CA" sz="2000" dirty="0" smtClean="0"/>
          </a:p>
          <a:p>
            <a:pPr marL="800100" lvl="1" indent="-342900">
              <a:buFontTx/>
              <a:buChar char="-"/>
            </a:pPr>
            <a:r>
              <a:rPr lang="en-CA" sz="2000" dirty="0" smtClean="0"/>
              <a:t>Context of the negotiation (forum, relation with GATS/WTO</a:t>
            </a:r>
            <a:r>
              <a:rPr lang="en-CA" sz="2000" dirty="0" smtClean="0"/>
              <a:t>)</a:t>
            </a:r>
          </a:p>
          <a:p>
            <a:pPr lvl="1"/>
            <a:endParaRPr lang="en-CA" sz="2000" dirty="0" smtClean="0"/>
          </a:p>
          <a:p>
            <a:pPr marL="800100" lvl="1" indent="-342900">
              <a:buFontTx/>
              <a:buChar char="-"/>
            </a:pPr>
            <a:r>
              <a:rPr lang="en-CA" sz="2000" dirty="0" smtClean="0"/>
              <a:t>Parties to the negotiation </a:t>
            </a:r>
            <a:r>
              <a:rPr lang="en-CA" sz="2000" dirty="0" smtClean="0"/>
              <a:t>(23 Parties to the negotiation, </a:t>
            </a:r>
            <a:r>
              <a:rPr lang="en-CA" sz="2000" dirty="0" smtClean="0"/>
              <a:t>16 Parties to the 2005 </a:t>
            </a:r>
            <a:r>
              <a:rPr lang="en-CA" sz="2000" dirty="0" err="1" smtClean="0"/>
              <a:t>Conv</a:t>
            </a:r>
            <a:r>
              <a:rPr lang="en-CA" sz="2000" dirty="0" smtClean="0"/>
              <a:t>)</a:t>
            </a:r>
          </a:p>
          <a:p>
            <a:pPr lvl="1"/>
            <a:endParaRPr lang="en-CA" sz="2000" dirty="0" smtClean="0"/>
          </a:p>
          <a:p>
            <a:pPr marL="800100" lvl="1" indent="-342900">
              <a:buFontTx/>
              <a:buChar char="-"/>
            </a:pPr>
            <a:r>
              <a:rPr lang="en-CA" sz="2000" dirty="0" smtClean="0"/>
              <a:t>State of the negotiation (ongoing, some texts are </a:t>
            </a:r>
            <a:r>
              <a:rPr lang="en-CA" sz="2000" dirty="0" smtClean="0"/>
              <a:t>available from different sources)</a:t>
            </a:r>
          </a:p>
          <a:p>
            <a:pPr lvl="1"/>
            <a:endParaRPr lang="en-CA" sz="2000" dirty="0" smtClean="0"/>
          </a:p>
          <a:p>
            <a:pPr marL="800100" lvl="1" indent="-342900">
              <a:buFontTx/>
              <a:buChar char="-"/>
            </a:pPr>
            <a:r>
              <a:rPr lang="en-CA" sz="2000" dirty="0" smtClean="0"/>
              <a:t>Structure of the </a:t>
            </a:r>
            <a:r>
              <a:rPr lang="en-CA" sz="2000" dirty="0" smtClean="0"/>
              <a:t>agreement (hybrid model)</a:t>
            </a:r>
          </a:p>
          <a:p>
            <a:pPr lvl="1"/>
            <a:endParaRPr lang="en-CA" sz="2000" dirty="0" smtClean="0"/>
          </a:p>
          <a:p>
            <a:pPr marL="800100" lvl="1" indent="-342900">
              <a:buFontTx/>
              <a:buChar char="-"/>
            </a:pPr>
            <a:r>
              <a:rPr lang="en-CA" sz="2000" dirty="0" smtClean="0"/>
              <a:t>Position papers published </a:t>
            </a:r>
            <a:r>
              <a:rPr lang="en-CA" sz="2000" dirty="0" smtClean="0"/>
              <a:t>by some </a:t>
            </a:r>
            <a:r>
              <a:rPr lang="en-CA" sz="2000" dirty="0" smtClean="0"/>
              <a:t>Parties </a:t>
            </a:r>
            <a:r>
              <a:rPr lang="en-CA" sz="2000" dirty="0" smtClean="0"/>
              <a:t>(</a:t>
            </a:r>
            <a:r>
              <a:rPr lang="en-CA" sz="2000" dirty="0" smtClean="0"/>
              <a:t>cultural services, audio-visual services)</a:t>
            </a:r>
          </a:p>
          <a:p>
            <a:pPr lvl="1"/>
            <a:endParaRPr lang="fr-CA" sz="2000" b="1" dirty="0"/>
          </a:p>
          <a:p>
            <a:pPr lvl="1"/>
            <a:endParaRPr lang="en-CA" sz="2000" b="1" dirty="0" smtClean="0"/>
          </a:p>
        </p:txBody>
      </p:sp>
      <p:sp>
        <p:nvSpPr>
          <p:cNvPr id="3" name="Rectangle 2"/>
          <p:cNvSpPr/>
          <p:nvPr/>
        </p:nvSpPr>
        <p:spPr>
          <a:xfrm>
            <a:off x="283744" y="381293"/>
            <a:ext cx="8860256" cy="1138773"/>
          </a:xfrm>
          <a:prstGeom prst="rect">
            <a:avLst/>
          </a:prstGeom>
        </p:spPr>
        <p:txBody>
          <a:bodyPr wrap="square">
            <a:spAutoFit/>
          </a:bodyPr>
          <a:lstStyle/>
          <a:p>
            <a:pPr lvl="0"/>
            <a:r>
              <a:rPr lang="en-CA" sz="3200" b="1" dirty="0"/>
              <a:t>Part I	</a:t>
            </a:r>
            <a:r>
              <a:rPr lang="en-CA" sz="3200" b="1" dirty="0" smtClean="0"/>
              <a:t>    Trade </a:t>
            </a:r>
            <a:r>
              <a:rPr lang="en-CA" sz="3200" b="1" dirty="0"/>
              <a:t>and investment </a:t>
            </a:r>
            <a:r>
              <a:rPr lang="en-CA" sz="3200" b="1" dirty="0" smtClean="0"/>
              <a:t>forums </a:t>
            </a:r>
            <a:r>
              <a:rPr lang="fr-CA" sz="2400" dirty="0">
                <a:solidFill>
                  <a:srgbClr val="FF0000"/>
                </a:solidFill>
              </a:rPr>
              <a:t>[e-commerce]</a:t>
            </a:r>
          </a:p>
          <a:p>
            <a:r>
              <a:rPr lang="en-CA" sz="3600" b="1" dirty="0" smtClean="0"/>
              <a:t> </a:t>
            </a:r>
            <a:endParaRPr lang="fr-FR" sz="3600" dirty="0"/>
          </a:p>
        </p:txBody>
      </p:sp>
    </p:spTree>
    <p:extLst>
      <p:ext uri="{BB962C8B-B14F-4D97-AF65-F5344CB8AC3E}">
        <p14:creationId xmlns:p14="http://schemas.microsoft.com/office/powerpoint/2010/main" val="2799979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Capture d’écran 2017-03-01 à 19.35.4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3700"/>
            <a:ext cx="9144000" cy="6053070"/>
          </a:xfrm>
          <a:prstGeom prst="rect">
            <a:avLst/>
          </a:prstGeom>
        </p:spPr>
      </p:pic>
    </p:spTree>
    <p:extLst>
      <p:ext uri="{BB962C8B-B14F-4D97-AF65-F5344CB8AC3E}">
        <p14:creationId xmlns:p14="http://schemas.microsoft.com/office/powerpoint/2010/main" val="4025288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7-03-01 à 19.42.3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120771" cy="3456165"/>
          </a:xfrm>
          <a:prstGeom prst="rect">
            <a:avLst/>
          </a:prstGeom>
        </p:spPr>
      </p:pic>
      <p:pic>
        <p:nvPicPr>
          <p:cNvPr id="3" name="Image 2" descr="Capture d’écran 2017-03-01 à 19.43.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97887"/>
            <a:ext cx="9144000" cy="2403321"/>
          </a:xfrm>
          <a:prstGeom prst="rect">
            <a:avLst/>
          </a:prstGeom>
        </p:spPr>
      </p:pic>
      <p:pic>
        <p:nvPicPr>
          <p:cNvPr id="4" name="Image 3" descr="Capture d’écran 2017-03-01 à 19.43.1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514105"/>
            <a:ext cx="9144000" cy="965576"/>
          </a:xfrm>
          <a:prstGeom prst="rect">
            <a:avLst/>
          </a:prstGeom>
        </p:spPr>
      </p:pic>
    </p:spTree>
    <p:extLst>
      <p:ext uri="{BB962C8B-B14F-4D97-AF65-F5344CB8AC3E}">
        <p14:creationId xmlns:p14="http://schemas.microsoft.com/office/powerpoint/2010/main" val="1886576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2906" y="1528570"/>
            <a:ext cx="8431261" cy="6247865"/>
          </a:xfrm>
          <a:prstGeom prst="rect">
            <a:avLst/>
          </a:prstGeom>
        </p:spPr>
        <p:txBody>
          <a:bodyPr wrap="square">
            <a:spAutoFit/>
          </a:bodyPr>
          <a:lstStyle/>
          <a:p>
            <a:pPr lvl="0"/>
            <a:r>
              <a:rPr lang="en-CA" sz="2000" dirty="0" smtClean="0"/>
              <a:t>C. Other </a:t>
            </a:r>
            <a:r>
              <a:rPr lang="en-CA" sz="2000" dirty="0"/>
              <a:t>regional and bilateral trade and economic forums</a:t>
            </a:r>
            <a:r>
              <a:rPr lang="fr-CA" sz="2000" dirty="0"/>
              <a:t> </a:t>
            </a:r>
            <a:endParaRPr lang="fr-CA" sz="2000" dirty="0" smtClean="0"/>
          </a:p>
          <a:p>
            <a:pPr lvl="1"/>
            <a:endParaRPr lang="fr-CA" sz="2000" b="1" dirty="0" smtClean="0"/>
          </a:p>
          <a:p>
            <a:pPr marL="914400" lvl="1" indent="-457200">
              <a:buAutoNum type="alphaLcParenR"/>
            </a:pPr>
            <a:r>
              <a:rPr lang="en-CA" sz="2000" b="1" dirty="0" smtClean="0"/>
              <a:t>Regional </a:t>
            </a:r>
            <a:r>
              <a:rPr lang="en-CA" sz="2000" b="1" dirty="0"/>
              <a:t>and bilateral trade </a:t>
            </a:r>
            <a:r>
              <a:rPr lang="en-CA" sz="2000" b="1" dirty="0" smtClean="0"/>
              <a:t>agreements</a:t>
            </a:r>
            <a:endParaRPr lang="en-CA" sz="2000" b="1" u="sng" dirty="0" smtClean="0"/>
          </a:p>
          <a:p>
            <a:pPr lvl="2"/>
            <a:r>
              <a:rPr lang="en-CA" dirty="0"/>
              <a:t>(</a:t>
            </a:r>
            <a:r>
              <a:rPr lang="en-CA" dirty="0" smtClean="0"/>
              <a:t>Agreements </a:t>
            </a:r>
            <a:r>
              <a:rPr lang="en-CA" dirty="0" smtClean="0"/>
              <a:t>concluded </a:t>
            </a:r>
            <a:r>
              <a:rPr lang="en-CA" dirty="0"/>
              <a:t>in 2015, 2016, </a:t>
            </a:r>
            <a:r>
              <a:rPr lang="en-CA" dirty="0" smtClean="0"/>
              <a:t>2017)</a:t>
            </a:r>
            <a:endParaRPr lang="en-CA" dirty="0" smtClean="0"/>
          </a:p>
          <a:p>
            <a:pPr lvl="2"/>
            <a:endParaRPr lang="fr-CA" sz="1600" i="1" u="sng" dirty="0" smtClean="0"/>
          </a:p>
          <a:p>
            <a:pPr marL="1714500" lvl="3" indent="-342900">
              <a:buFont typeface="+mj-lt"/>
              <a:buAutoNum type="arabicPeriod"/>
            </a:pPr>
            <a:r>
              <a:rPr lang="en-CA" dirty="0"/>
              <a:t>the incorporation of a reference to the Convention and/or its objectives and </a:t>
            </a:r>
            <a:r>
              <a:rPr lang="en-CA" dirty="0" smtClean="0"/>
              <a:t>principles: </a:t>
            </a:r>
            <a:r>
              <a:rPr lang="en-CA" dirty="0">
                <a:solidFill>
                  <a:srgbClr val="FF0000"/>
                </a:solidFill>
              </a:rPr>
              <a:t>X</a:t>
            </a:r>
            <a:endParaRPr lang="fr-CA" sz="2400" dirty="0">
              <a:solidFill>
                <a:srgbClr val="FF0000"/>
              </a:solidFill>
            </a:endParaRPr>
          </a:p>
          <a:p>
            <a:pPr marL="1714500" lvl="3" indent="-342900">
              <a:buFont typeface="+mj-lt"/>
              <a:buAutoNum type="arabicPeriod"/>
            </a:pPr>
            <a:r>
              <a:rPr lang="en-CA" dirty="0"/>
              <a:t>the adoption of a </a:t>
            </a:r>
            <a:r>
              <a:rPr lang="en-CA" dirty="0" smtClean="0"/>
              <a:t>cultural cooperation protocol</a:t>
            </a:r>
            <a:r>
              <a:rPr lang="en-CA" dirty="0"/>
              <a:t>:</a:t>
            </a:r>
            <a:r>
              <a:rPr lang="en-CA" dirty="0" smtClean="0"/>
              <a:t> </a:t>
            </a:r>
            <a:r>
              <a:rPr lang="en-CA" dirty="0" smtClean="0">
                <a:solidFill>
                  <a:srgbClr val="FF0000"/>
                </a:solidFill>
              </a:rPr>
              <a:t>X ***(SK/Vietnam; SK/China)</a:t>
            </a:r>
            <a:endParaRPr lang="fr-CA" dirty="0"/>
          </a:p>
          <a:p>
            <a:pPr marL="1714500" lvl="3" indent="-342900">
              <a:buFont typeface="+mj-lt"/>
              <a:buAutoNum type="arabicPeriod"/>
            </a:pPr>
            <a:r>
              <a:rPr lang="en-CA" dirty="0"/>
              <a:t>the inclusion of a cultural </a:t>
            </a:r>
            <a:r>
              <a:rPr lang="en-CA" dirty="0" smtClean="0"/>
              <a:t>exemption: </a:t>
            </a:r>
            <a:r>
              <a:rPr lang="en-CA" dirty="0" smtClean="0">
                <a:solidFill>
                  <a:srgbClr val="FF0000"/>
                </a:solidFill>
              </a:rPr>
              <a:t>+ de 50 %</a:t>
            </a:r>
            <a:endParaRPr lang="fr-CA" sz="2400" dirty="0"/>
          </a:p>
          <a:p>
            <a:pPr marL="1714500" lvl="3" indent="-342900">
              <a:buFont typeface="+mj-lt"/>
              <a:buAutoNum type="arabicPeriod"/>
            </a:pPr>
            <a:r>
              <a:rPr lang="en-CA" dirty="0"/>
              <a:t>the use of positive lists of specific </a:t>
            </a:r>
            <a:r>
              <a:rPr lang="en-CA" dirty="0" smtClean="0"/>
              <a:t>commitments: </a:t>
            </a:r>
            <a:r>
              <a:rPr lang="en-CA" dirty="0" smtClean="0">
                <a:solidFill>
                  <a:srgbClr val="FF0000"/>
                </a:solidFill>
              </a:rPr>
              <a:t>yes</a:t>
            </a:r>
            <a:endParaRPr lang="en-CA" dirty="0" smtClean="0"/>
          </a:p>
          <a:p>
            <a:pPr marL="1714500" lvl="3" indent="-342900">
              <a:buFont typeface="+mj-lt"/>
              <a:buAutoNum type="arabicPeriod"/>
            </a:pPr>
            <a:r>
              <a:rPr lang="en-CA" dirty="0" smtClean="0"/>
              <a:t>the </a:t>
            </a:r>
            <a:r>
              <a:rPr lang="en-CA" dirty="0"/>
              <a:t>formulation of some </a:t>
            </a:r>
            <a:r>
              <a:rPr lang="en-CA" dirty="0" smtClean="0"/>
              <a:t>reservations: </a:t>
            </a:r>
            <a:r>
              <a:rPr lang="en-CA" dirty="0" smtClean="0">
                <a:solidFill>
                  <a:srgbClr val="FF0000"/>
                </a:solidFill>
              </a:rPr>
              <a:t>yes</a:t>
            </a:r>
            <a:endParaRPr lang="fr-CA" sz="2400" dirty="0">
              <a:solidFill>
                <a:srgbClr val="FF0000"/>
              </a:solidFill>
            </a:endParaRPr>
          </a:p>
          <a:p>
            <a:pPr lvl="1"/>
            <a:endParaRPr lang="en-CA" sz="2000" b="1" dirty="0" smtClean="0"/>
          </a:p>
          <a:p>
            <a:pPr marL="800100" lvl="1" indent="-342900">
              <a:buFontTx/>
              <a:buChar char="-"/>
            </a:pPr>
            <a:r>
              <a:rPr lang="en-CA" sz="2000" dirty="0" smtClean="0"/>
              <a:t>9 new agreements (in force or signed</a:t>
            </a:r>
            <a:r>
              <a:rPr lang="en-CA" sz="2000" dirty="0" smtClean="0"/>
              <a:t>) – NZ, SK, Peru, AUS, Vietnam, Hondura</a:t>
            </a:r>
            <a:r>
              <a:rPr lang="en-CA" sz="2000" dirty="0" smtClean="0"/>
              <a:t>s, China, Canada, Ukraine, …)</a:t>
            </a:r>
            <a:endParaRPr lang="en-CA" sz="2000" dirty="0" smtClean="0"/>
          </a:p>
          <a:p>
            <a:pPr marL="800100" lvl="1" indent="-342900">
              <a:buFontTx/>
              <a:buChar char="-"/>
            </a:pPr>
            <a:r>
              <a:rPr lang="en-CA" sz="2000" dirty="0" smtClean="0"/>
              <a:t>22 </a:t>
            </a:r>
            <a:r>
              <a:rPr lang="en-CA" sz="2000" dirty="0" smtClean="0"/>
              <a:t>in negotiation</a:t>
            </a:r>
          </a:p>
          <a:p>
            <a:pPr marL="800100" lvl="1" indent="-342900">
              <a:buFontTx/>
              <a:buChar char="-"/>
            </a:pPr>
            <a:endParaRPr lang="en-CA" sz="2000" dirty="0"/>
          </a:p>
          <a:p>
            <a:pPr marL="800100" lvl="1" indent="-342900">
              <a:buFontTx/>
              <a:buChar char="-"/>
            </a:pPr>
            <a:r>
              <a:rPr lang="en-CA" sz="2000" dirty="0" smtClean="0"/>
              <a:t>Re-negotiation of the NAFTA ???</a:t>
            </a:r>
            <a:endParaRPr lang="en-CA" sz="2000" dirty="0" smtClean="0"/>
          </a:p>
          <a:p>
            <a:pPr lvl="1"/>
            <a:endParaRPr lang="fr-CA" sz="2000" dirty="0"/>
          </a:p>
          <a:p>
            <a:pPr lvl="1"/>
            <a:endParaRPr lang="fr-CA" sz="2000" b="1" dirty="0"/>
          </a:p>
          <a:p>
            <a:pPr lvl="1"/>
            <a:endParaRPr lang="en-CA" sz="2000" b="1" dirty="0" smtClean="0"/>
          </a:p>
        </p:txBody>
      </p:sp>
      <p:sp>
        <p:nvSpPr>
          <p:cNvPr id="3" name="Rectangle 2"/>
          <p:cNvSpPr/>
          <p:nvPr/>
        </p:nvSpPr>
        <p:spPr>
          <a:xfrm>
            <a:off x="283744" y="381293"/>
            <a:ext cx="8860256" cy="1138773"/>
          </a:xfrm>
          <a:prstGeom prst="rect">
            <a:avLst/>
          </a:prstGeom>
        </p:spPr>
        <p:txBody>
          <a:bodyPr wrap="square">
            <a:spAutoFit/>
          </a:bodyPr>
          <a:lstStyle/>
          <a:p>
            <a:pPr lvl="0"/>
            <a:r>
              <a:rPr lang="en-CA" sz="3200" b="1" dirty="0"/>
              <a:t>Part I	</a:t>
            </a:r>
            <a:r>
              <a:rPr lang="en-CA" sz="3200" b="1" dirty="0" smtClean="0"/>
              <a:t>    Trade </a:t>
            </a:r>
            <a:r>
              <a:rPr lang="en-CA" sz="3200" b="1" dirty="0"/>
              <a:t>and investment </a:t>
            </a:r>
            <a:r>
              <a:rPr lang="en-CA" sz="3200" b="1" dirty="0" smtClean="0"/>
              <a:t>forums </a:t>
            </a:r>
            <a:r>
              <a:rPr lang="fr-CA" sz="2400" dirty="0">
                <a:solidFill>
                  <a:srgbClr val="FF0000"/>
                </a:solidFill>
              </a:rPr>
              <a:t>[e-commerce]</a:t>
            </a:r>
          </a:p>
          <a:p>
            <a:r>
              <a:rPr lang="en-CA" sz="3600" b="1" dirty="0" smtClean="0"/>
              <a:t> </a:t>
            </a:r>
            <a:endParaRPr lang="fr-FR" sz="3600" dirty="0"/>
          </a:p>
        </p:txBody>
      </p:sp>
    </p:spTree>
    <p:extLst>
      <p:ext uri="{BB962C8B-B14F-4D97-AF65-F5344CB8AC3E}">
        <p14:creationId xmlns:p14="http://schemas.microsoft.com/office/powerpoint/2010/main" val="2440841259"/>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1796</TotalTime>
  <Words>1654</Words>
  <Application>Microsoft Macintosh PowerPoint</Application>
  <PresentationFormat>Présentation à l'écran (4:3)</PresentationFormat>
  <Paragraphs>300</Paragraphs>
  <Slides>23</Slides>
  <Notes>1</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Thème Office</vt:lpstr>
      <vt:lpstr>2017 GLOBAL REPORT  Chapter 7  Treaties and Agreements  VÉRONIQUE GUÈVREMONT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Véronique Guèvremont</dc:creator>
  <cp:lastModifiedBy>Véronique Guèvremont</cp:lastModifiedBy>
  <cp:revision>129</cp:revision>
  <dcterms:created xsi:type="dcterms:W3CDTF">2016-09-22T08:13:55Z</dcterms:created>
  <dcterms:modified xsi:type="dcterms:W3CDTF">2017-03-02T01:08:25Z</dcterms:modified>
</cp:coreProperties>
</file>