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2" r:id="rId1"/>
  </p:sldMasterIdLst>
  <p:notesMasterIdLst>
    <p:notesMasterId r:id="rId47"/>
  </p:notesMasterIdLst>
  <p:sldIdLst>
    <p:sldId id="256" r:id="rId2"/>
    <p:sldId id="257" r:id="rId3"/>
    <p:sldId id="279" r:id="rId4"/>
    <p:sldId id="296" r:id="rId5"/>
    <p:sldId id="258" r:id="rId6"/>
    <p:sldId id="264" r:id="rId7"/>
    <p:sldId id="285" r:id="rId8"/>
    <p:sldId id="280" r:id="rId9"/>
    <p:sldId id="291" r:id="rId10"/>
    <p:sldId id="265" r:id="rId11"/>
    <p:sldId id="297" r:id="rId12"/>
    <p:sldId id="298" r:id="rId13"/>
    <p:sldId id="266" r:id="rId14"/>
    <p:sldId id="268" r:id="rId15"/>
    <p:sldId id="269" r:id="rId16"/>
    <p:sldId id="283" r:id="rId17"/>
    <p:sldId id="294" r:id="rId18"/>
    <p:sldId id="295" r:id="rId19"/>
    <p:sldId id="300" r:id="rId20"/>
    <p:sldId id="278" r:id="rId21"/>
    <p:sldId id="288" r:id="rId22"/>
    <p:sldId id="281" r:id="rId23"/>
    <p:sldId id="289" r:id="rId24"/>
    <p:sldId id="287" r:id="rId25"/>
    <p:sldId id="277" r:id="rId26"/>
    <p:sldId id="290" r:id="rId27"/>
    <p:sldId id="282" r:id="rId28"/>
    <p:sldId id="293" r:id="rId29"/>
    <p:sldId id="274" r:id="rId30"/>
    <p:sldId id="286" r:id="rId31"/>
    <p:sldId id="276" r:id="rId32"/>
    <p:sldId id="302" r:id="rId33"/>
    <p:sldId id="273" r:id="rId34"/>
    <p:sldId id="292" r:id="rId35"/>
    <p:sldId id="259" r:id="rId36"/>
    <p:sldId id="272" r:id="rId37"/>
    <p:sldId id="270" r:id="rId38"/>
    <p:sldId id="299" r:id="rId39"/>
    <p:sldId id="261" r:id="rId40"/>
    <p:sldId id="284" r:id="rId41"/>
    <p:sldId id="260" r:id="rId42"/>
    <p:sldId id="303" r:id="rId43"/>
    <p:sldId id="262" r:id="rId44"/>
    <p:sldId id="271" r:id="rId45"/>
    <p:sldId id="301" r:id="rId4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clrMode="gray"/>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90" autoAdjust="0"/>
    <p:restoredTop sz="97811" autoAdjust="0"/>
  </p:normalViewPr>
  <p:slideViewPr>
    <p:cSldViewPr snapToGrid="0" snapToObjects="1">
      <p:cViewPr>
        <p:scale>
          <a:sx n="100" d="100"/>
          <a:sy n="100" d="100"/>
        </p:scale>
        <p:origin x="-1144" y="-224"/>
      </p:cViewPr>
      <p:guideLst>
        <p:guide orient="horz" pos="2160"/>
        <p:guide pos="2880"/>
      </p:guideLst>
    </p:cSldViewPr>
  </p:slideViewPr>
  <p:outlineViewPr>
    <p:cViewPr>
      <p:scale>
        <a:sx n="33" d="100"/>
        <a:sy n="33" d="100"/>
      </p:scale>
      <p:origin x="0" y="680"/>
    </p:cViewPr>
  </p:outlin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34EE53-9635-CC46-85D2-CE94B9A9068C}" type="doc">
      <dgm:prSet loTypeId="urn:microsoft.com/office/officeart/2005/8/layout/radial3" loCatId="" qsTypeId="urn:microsoft.com/office/officeart/2005/8/quickstyle/simple4" qsCatId="simple" csTypeId="urn:microsoft.com/office/officeart/2005/8/colors/accent1_2" csCatId="accent1" phldr="1"/>
      <dgm:spPr/>
      <dgm:t>
        <a:bodyPr/>
        <a:lstStyle/>
        <a:p>
          <a:endParaRPr lang="en-US"/>
        </a:p>
      </dgm:t>
    </dgm:pt>
    <dgm:pt modelId="{FDC5667E-85BA-0148-940A-7FBF6016C715}">
      <dgm:prSet phldrT="[Text]"/>
      <dgm:spPr/>
      <dgm:t>
        <a:bodyPr/>
        <a:lstStyle/>
        <a:p>
          <a:r>
            <a:rPr lang="en-US" dirty="0" smtClean="0"/>
            <a:t>Outcomes for sustainable development</a:t>
          </a:r>
          <a:endParaRPr lang="en-US" dirty="0"/>
        </a:p>
      </dgm:t>
    </dgm:pt>
    <dgm:pt modelId="{F75FB18A-511E-3C40-BAB4-A3742A0D35A8}" type="parTrans" cxnId="{4BD7E840-DF4A-CD4E-964D-B8F06A71A543}">
      <dgm:prSet/>
      <dgm:spPr/>
      <dgm:t>
        <a:bodyPr/>
        <a:lstStyle/>
        <a:p>
          <a:endParaRPr lang="en-US"/>
        </a:p>
      </dgm:t>
    </dgm:pt>
    <dgm:pt modelId="{5045A807-5F48-D544-BC69-16558B6F583A}" type="sibTrans" cxnId="{4BD7E840-DF4A-CD4E-964D-B8F06A71A543}">
      <dgm:prSet/>
      <dgm:spPr/>
      <dgm:t>
        <a:bodyPr/>
        <a:lstStyle/>
        <a:p>
          <a:endParaRPr lang="en-US"/>
        </a:p>
      </dgm:t>
    </dgm:pt>
    <dgm:pt modelId="{D7B4FBB9-E857-F641-B304-F3ECEF72E3E5}">
      <dgm:prSet phldrT="[Text]"/>
      <dgm:spPr/>
      <dgm:t>
        <a:bodyPr/>
        <a:lstStyle/>
        <a:p>
          <a:r>
            <a:rPr lang="en-US" dirty="0" smtClean="0"/>
            <a:t>Economic</a:t>
          </a:r>
          <a:endParaRPr lang="en-US" dirty="0"/>
        </a:p>
      </dgm:t>
    </dgm:pt>
    <dgm:pt modelId="{2AFA2C7D-BCD5-5D47-9AF4-AEF42D505329}" type="parTrans" cxnId="{B3DD50F8-D727-C645-AD0C-7CC57A8B91AC}">
      <dgm:prSet/>
      <dgm:spPr/>
      <dgm:t>
        <a:bodyPr/>
        <a:lstStyle/>
        <a:p>
          <a:endParaRPr lang="en-US"/>
        </a:p>
      </dgm:t>
    </dgm:pt>
    <dgm:pt modelId="{2C1040F4-9323-7A46-B537-E9CDA539A38E}" type="sibTrans" cxnId="{B3DD50F8-D727-C645-AD0C-7CC57A8B91AC}">
      <dgm:prSet/>
      <dgm:spPr/>
      <dgm:t>
        <a:bodyPr/>
        <a:lstStyle/>
        <a:p>
          <a:endParaRPr lang="en-US"/>
        </a:p>
      </dgm:t>
    </dgm:pt>
    <dgm:pt modelId="{9639690B-7F4E-3F45-9E4F-C2A5BF7488E3}">
      <dgm:prSet phldrT="[Text]"/>
      <dgm:spPr/>
      <dgm:t>
        <a:bodyPr/>
        <a:lstStyle/>
        <a:p>
          <a:r>
            <a:rPr lang="en-US" dirty="0" smtClean="0"/>
            <a:t>Cultural</a:t>
          </a:r>
          <a:endParaRPr lang="en-US" dirty="0"/>
        </a:p>
      </dgm:t>
    </dgm:pt>
    <dgm:pt modelId="{D20E15A6-C6F2-2649-8C2E-ED472C730823}" type="parTrans" cxnId="{46B28CF6-9D14-F44D-89B5-949253C1E4C2}">
      <dgm:prSet/>
      <dgm:spPr/>
      <dgm:t>
        <a:bodyPr/>
        <a:lstStyle/>
        <a:p>
          <a:endParaRPr lang="en-US"/>
        </a:p>
      </dgm:t>
    </dgm:pt>
    <dgm:pt modelId="{7E2E8959-9148-9048-B5CC-15401DB9DD72}" type="sibTrans" cxnId="{46B28CF6-9D14-F44D-89B5-949253C1E4C2}">
      <dgm:prSet/>
      <dgm:spPr/>
      <dgm:t>
        <a:bodyPr/>
        <a:lstStyle/>
        <a:p>
          <a:endParaRPr lang="en-US"/>
        </a:p>
      </dgm:t>
    </dgm:pt>
    <dgm:pt modelId="{37719DC5-7DB0-1C4C-B86F-23FABFB74BBA}">
      <dgm:prSet phldrT="[Text]"/>
      <dgm:spPr/>
      <dgm:t>
        <a:bodyPr/>
        <a:lstStyle/>
        <a:p>
          <a:r>
            <a:rPr lang="en-US" dirty="0" smtClean="0"/>
            <a:t>Social</a:t>
          </a:r>
          <a:endParaRPr lang="en-US" dirty="0"/>
        </a:p>
      </dgm:t>
    </dgm:pt>
    <dgm:pt modelId="{BA430E16-BD56-7D41-9CC4-DCA3C3A98867}" type="parTrans" cxnId="{665E037F-D9B2-AD45-AD3C-F1F002C8C4F4}">
      <dgm:prSet/>
      <dgm:spPr/>
      <dgm:t>
        <a:bodyPr/>
        <a:lstStyle/>
        <a:p>
          <a:endParaRPr lang="en-US"/>
        </a:p>
      </dgm:t>
    </dgm:pt>
    <dgm:pt modelId="{E5B474D0-6DA8-104F-8CC2-2163A26DDE73}" type="sibTrans" cxnId="{665E037F-D9B2-AD45-AD3C-F1F002C8C4F4}">
      <dgm:prSet/>
      <dgm:spPr/>
      <dgm:t>
        <a:bodyPr/>
        <a:lstStyle/>
        <a:p>
          <a:endParaRPr lang="en-US"/>
        </a:p>
      </dgm:t>
    </dgm:pt>
    <dgm:pt modelId="{7ED01D92-CCD4-5843-8F31-B52236C78F27}">
      <dgm:prSet phldrT="[Text]"/>
      <dgm:spPr/>
      <dgm:t>
        <a:bodyPr/>
        <a:lstStyle/>
        <a:p>
          <a:r>
            <a:rPr lang="en-US" dirty="0" smtClean="0"/>
            <a:t>Environment</a:t>
          </a:r>
          <a:endParaRPr lang="en-US" dirty="0"/>
        </a:p>
      </dgm:t>
    </dgm:pt>
    <dgm:pt modelId="{CFAF909A-921C-0E4C-8597-CE924A2A758C}" type="parTrans" cxnId="{D8799649-52AE-A340-BDD8-8E71C1167F98}">
      <dgm:prSet/>
      <dgm:spPr/>
      <dgm:t>
        <a:bodyPr/>
        <a:lstStyle/>
        <a:p>
          <a:endParaRPr lang="en-US"/>
        </a:p>
      </dgm:t>
    </dgm:pt>
    <dgm:pt modelId="{7660AE0D-0649-1349-9423-D6202651C745}" type="sibTrans" cxnId="{D8799649-52AE-A340-BDD8-8E71C1167F98}">
      <dgm:prSet/>
      <dgm:spPr/>
      <dgm:t>
        <a:bodyPr/>
        <a:lstStyle/>
        <a:p>
          <a:endParaRPr lang="en-US"/>
        </a:p>
      </dgm:t>
    </dgm:pt>
    <dgm:pt modelId="{49134689-B43F-2A4E-A55A-1B1078137D8B}" type="pres">
      <dgm:prSet presAssocID="{7E34EE53-9635-CC46-85D2-CE94B9A9068C}" presName="composite" presStyleCnt="0">
        <dgm:presLayoutVars>
          <dgm:chMax val="1"/>
          <dgm:dir/>
          <dgm:resizeHandles val="exact"/>
        </dgm:presLayoutVars>
      </dgm:prSet>
      <dgm:spPr/>
      <dgm:t>
        <a:bodyPr/>
        <a:lstStyle/>
        <a:p>
          <a:endParaRPr lang="en-US"/>
        </a:p>
      </dgm:t>
    </dgm:pt>
    <dgm:pt modelId="{522B1085-1FE9-6B42-87DB-85ED27AE9CBA}" type="pres">
      <dgm:prSet presAssocID="{7E34EE53-9635-CC46-85D2-CE94B9A9068C}" presName="radial" presStyleCnt="0">
        <dgm:presLayoutVars>
          <dgm:animLvl val="ctr"/>
        </dgm:presLayoutVars>
      </dgm:prSet>
      <dgm:spPr/>
    </dgm:pt>
    <dgm:pt modelId="{E13D1A7A-7B1C-B146-B61D-EE3022F83BA1}" type="pres">
      <dgm:prSet presAssocID="{FDC5667E-85BA-0148-940A-7FBF6016C715}" presName="centerShape" presStyleLbl="vennNode1" presStyleIdx="0" presStyleCnt="5"/>
      <dgm:spPr/>
      <dgm:t>
        <a:bodyPr/>
        <a:lstStyle/>
        <a:p>
          <a:endParaRPr lang="en-US"/>
        </a:p>
      </dgm:t>
    </dgm:pt>
    <dgm:pt modelId="{F749ACA3-9535-C440-8272-4C68BF942BF2}" type="pres">
      <dgm:prSet presAssocID="{D7B4FBB9-E857-F641-B304-F3ECEF72E3E5}" presName="node" presStyleLbl="vennNode1" presStyleIdx="1" presStyleCnt="5" custScaleX="135516" custScaleY="169455">
        <dgm:presLayoutVars>
          <dgm:bulletEnabled val="1"/>
        </dgm:presLayoutVars>
      </dgm:prSet>
      <dgm:spPr/>
      <dgm:t>
        <a:bodyPr/>
        <a:lstStyle/>
        <a:p>
          <a:endParaRPr lang="en-US"/>
        </a:p>
      </dgm:t>
    </dgm:pt>
    <dgm:pt modelId="{FE748C3B-4B9D-C749-8EDE-C404196D3BE4}" type="pres">
      <dgm:prSet presAssocID="{9639690B-7F4E-3F45-9E4F-C2A5BF7488E3}" presName="node" presStyleLbl="vennNode1" presStyleIdx="2" presStyleCnt="5" custScaleX="169491" custScaleY="141534">
        <dgm:presLayoutVars>
          <dgm:bulletEnabled val="1"/>
        </dgm:presLayoutVars>
      </dgm:prSet>
      <dgm:spPr/>
      <dgm:t>
        <a:bodyPr/>
        <a:lstStyle/>
        <a:p>
          <a:endParaRPr lang="en-US"/>
        </a:p>
      </dgm:t>
    </dgm:pt>
    <dgm:pt modelId="{0C4838C4-C7B6-7740-A69E-691F18A794E7}" type="pres">
      <dgm:prSet presAssocID="{37719DC5-7DB0-1C4C-B86F-23FABFB74BBA}" presName="node" presStyleLbl="vennNode1" presStyleIdx="3" presStyleCnt="5" custScaleX="174491" custScaleY="135367">
        <dgm:presLayoutVars>
          <dgm:bulletEnabled val="1"/>
        </dgm:presLayoutVars>
      </dgm:prSet>
      <dgm:spPr/>
      <dgm:t>
        <a:bodyPr/>
        <a:lstStyle/>
        <a:p>
          <a:endParaRPr lang="en-US"/>
        </a:p>
      </dgm:t>
    </dgm:pt>
    <dgm:pt modelId="{1E7664C0-8D9C-F94E-AD5A-85C9FF62106F}" type="pres">
      <dgm:prSet presAssocID="{7ED01D92-CCD4-5843-8F31-B52236C78F27}" presName="node" presStyleLbl="vennNode1" presStyleIdx="4" presStyleCnt="5" custScaleX="145948" custScaleY="192826">
        <dgm:presLayoutVars>
          <dgm:bulletEnabled val="1"/>
        </dgm:presLayoutVars>
      </dgm:prSet>
      <dgm:spPr/>
      <dgm:t>
        <a:bodyPr/>
        <a:lstStyle/>
        <a:p>
          <a:endParaRPr lang="en-US"/>
        </a:p>
      </dgm:t>
    </dgm:pt>
  </dgm:ptLst>
  <dgm:cxnLst>
    <dgm:cxn modelId="{46B28CF6-9D14-F44D-89B5-949253C1E4C2}" srcId="{FDC5667E-85BA-0148-940A-7FBF6016C715}" destId="{9639690B-7F4E-3F45-9E4F-C2A5BF7488E3}" srcOrd="1" destOrd="0" parTransId="{D20E15A6-C6F2-2649-8C2E-ED472C730823}" sibTransId="{7E2E8959-9148-9048-B5CC-15401DB9DD72}"/>
    <dgm:cxn modelId="{C4D109F0-72FF-1F44-9A99-9C0C92F891E3}" type="presOf" srcId="{7ED01D92-CCD4-5843-8F31-B52236C78F27}" destId="{1E7664C0-8D9C-F94E-AD5A-85C9FF62106F}" srcOrd="0" destOrd="0" presId="urn:microsoft.com/office/officeart/2005/8/layout/radial3"/>
    <dgm:cxn modelId="{1D55550E-0E88-1B4C-AF82-38258A22DA01}" type="presOf" srcId="{7E34EE53-9635-CC46-85D2-CE94B9A9068C}" destId="{49134689-B43F-2A4E-A55A-1B1078137D8B}" srcOrd="0" destOrd="0" presId="urn:microsoft.com/office/officeart/2005/8/layout/radial3"/>
    <dgm:cxn modelId="{0887860B-9239-FD46-92A8-045B170537FF}" type="presOf" srcId="{9639690B-7F4E-3F45-9E4F-C2A5BF7488E3}" destId="{FE748C3B-4B9D-C749-8EDE-C404196D3BE4}" srcOrd="0" destOrd="0" presId="urn:microsoft.com/office/officeart/2005/8/layout/radial3"/>
    <dgm:cxn modelId="{665E037F-D9B2-AD45-AD3C-F1F002C8C4F4}" srcId="{FDC5667E-85BA-0148-940A-7FBF6016C715}" destId="{37719DC5-7DB0-1C4C-B86F-23FABFB74BBA}" srcOrd="2" destOrd="0" parTransId="{BA430E16-BD56-7D41-9CC4-DCA3C3A98867}" sibTransId="{E5B474D0-6DA8-104F-8CC2-2163A26DDE73}"/>
    <dgm:cxn modelId="{4BD7E840-DF4A-CD4E-964D-B8F06A71A543}" srcId="{7E34EE53-9635-CC46-85D2-CE94B9A9068C}" destId="{FDC5667E-85BA-0148-940A-7FBF6016C715}" srcOrd="0" destOrd="0" parTransId="{F75FB18A-511E-3C40-BAB4-A3742A0D35A8}" sibTransId="{5045A807-5F48-D544-BC69-16558B6F583A}"/>
    <dgm:cxn modelId="{AEA6B121-D90C-E34D-B4B5-A8ACCB496534}" type="presOf" srcId="{37719DC5-7DB0-1C4C-B86F-23FABFB74BBA}" destId="{0C4838C4-C7B6-7740-A69E-691F18A794E7}" srcOrd="0" destOrd="0" presId="urn:microsoft.com/office/officeart/2005/8/layout/radial3"/>
    <dgm:cxn modelId="{B3DD50F8-D727-C645-AD0C-7CC57A8B91AC}" srcId="{FDC5667E-85BA-0148-940A-7FBF6016C715}" destId="{D7B4FBB9-E857-F641-B304-F3ECEF72E3E5}" srcOrd="0" destOrd="0" parTransId="{2AFA2C7D-BCD5-5D47-9AF4-AEF42D505329}" sibTransId="{2C1040F4-9323-7A46-B537-E9CDA539A38E}"/>
    <dgm:cxn modelId="{86BD6D96-BC48-DC4B-82A4-86BDA217B0E2}" type="presOf" srcId="{FDC5667E-85BA-0148-940A-7FBF6016C715}" destId="{E13D1A7A-7B1C-B146-B61D-EE3022F83BA1}" srcOrd="0" destOrd="0" presId="urn:microsoft.com/office/officeart/2005/8/layout/radial3"/>
    <dgm:cxn modelId="{DA8EFC66-5D84-7C41-B683-770FFCAAE38F}" type="presOf" srcId="{D7B4FBB9-E857-F641-B304-F3ECEF72E3E5}" destId="{F749ACA3-9535-C440-8272-4C68BF942BF2}" srcOrd="0" destOrd="0" presId="urn:microsoft.com/office/officeart/2005/8/layout/radial3"/>
    <dgm:cxn modelId="{D8799649-52AE-A340-BDD8-8E71C1167F98}" srcId="{FDC5667E-85BA-0148-940A-7FBF6016C715}" destId="{7ED01D92-CCD4-5843-8F31-B52236C78F27}" srcOrd="3" destOrd="0" parTransId="{CFAF909A-921C-0E4C-8597-CE924A2A758C}" sibTransId="{7660AE0D-0649-1349-9423-D6202651C745}"/>
    <dgm:cxn modelId="{DD63F0A1-0EBB-1C41-A4A4-6800AF40652E}" type="presParOf" srcId="{49134689-B43F-2A4E-A55A-1B1078137D8B}" destId="{522B1085-1FE9-6B42-87DB-85ED27AE9CBA}" srcOrd="0" destOrd="0" presId="urn:microsoft.com/office/officeart/2005/8/layout/radial3"/>
    <dgm:cxn modelId="{49BD160E-AB37-4F47-830F-580868AC22BC}" type="presParOf" srcId="{522B1085-1FE9-6B42-87DB-85ED27AE9CBA}" destId="{E13D1A7A-7B1C-B146-B61D-EE3022F83BA1}" srcOrd="0" destOrd="0" presId="urn:microsoft.com/office/officeart/2005/8/layout/radial3"/>
    <dgm:cxn modelId="{46EC6184-7E04-454B-9F5F-843F6F5A404D}" type="presParOf" srcId="{522B1085-1FE9-6B42-87DB-85ED27AE9CBA}" destId="{F749ACA3-9535-C440-8272-4C68BF942BF2}" srcOrd="1" destOrd="0" presId="urn:microsoft.com/office/officeart/2005/8/layout/radial3"/>
    <dgm:cxn modelId="{EF4FF884-B5F7-1046-93C6-6CD3B0F93AB6}" type="presParOf" srcId="{522B1085-1FE9-6B42-87DB-85ED27AE9CBA}" destId="{FE748C3B-4B9D-C749-8EDE-C404196D3BE4}" srcOrd="2" destOrd="0" presId="urn:microsoft.com/office/officeart/2005/8/layout/radial3"/>
    <dgm:cxn modelId="{9B1122F8-FD8C-0E40-9650-05ABEF8B5355}" type="presParOf" srcId="{522B1085-1FE9-6B42-87DB-85ED27AE9CBA}" destId="{0C4838C4-C7B6-7740-A69E-691F18A794E7}" srcOrd="3" destOrd="0" presId="urn:microsoft.com/office/officeart/2005/8/layout/radial3"/>
    <dgm:cxn modelId="{8251A494-E395-A64C-B5CB-9CFA4DA7AFA4}" type="presParOf" srcId="{522B1085-1FE9-6B42-87DB-85ED27AE9CBA}" destId="{1E7664C0-8D9C-F94E-AD5A-85C9FF62106F}"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34EE53-9635-CC46-85D2-CE94B9A9068C}" type="doc">
      <dgm:prSet loTypeId="urn:microsoft.com/office/officeart/2005/8/layout/radial3" loCatId="" qsTypeId="urn:microsoft.com/office/officeart/2005/8/quickstyle/simple4" qsCatId="simple" csTypeId="urn:microsoft.com/office/officeart/2005/8/colors/accent1_2" csCatId="accent1" phldr="1"/>
      <dgm:spPr/>
      <dgm:t>
        <a:bodyPr/>
        <a:lstStyle/>
        <a:p>
          <a:endParaRPr lang="en-US"/>
        </a:p>
      </dgm:t>
    </dgm:pt>
    <dgm:pt modelId="{FDC5667E-85BA-0148-940A-7FBF6016C715}">
      <dgm:prSet phldrT="[Text]"/>
      <dgm:spPr/>
      <dgm:t>
        <a:bodyPr/>
        <a:lstStyle/>
        <a:p>
          <a:r>
            <a:rPr lang="en-US" dirty="0" smtClean="0"/>
            <a:t>Denmark</a:t>
          </a:r>
        </a:p>
        <a:p>
          <a:r>
            <a:rPr lang="en-US" dirty="0" smtClean="0"/>
            <a:t>Italy</a:t>
          </a:r>
        </a:p>
        <a:p>
          <a:r>
            <a:rPr lang="en-US" dirty="0" smtClean="0"/>
            <a:t>Latvia</a:t>
          </a:r>
        </a:p>
        <a:p>
          <a:r>
            <a:rPr lang="en-US" dirty="0" smtClean="0"/>
            <a:t>Mexico </a:t>
          </a:r>
        </a:p>
        <a:p>
          <a:r>
            <a:rPr lang="en-US" dirty="0" smtClean="0"/>
            <a:t>Swaziland</a:t>
          </a:r>
          <a:endParaRPr lang="en-US" dirty="0"/>
        </a:p>
      </dgm:t>
    </dgm:pt>
    <dgm:pt modelId="{F75FB18A-511E-3C40-BAB4-A3742A0D35A8}" type="parTrans" cxnId="{4BD7E840-DF4A-CD4E-964D-B8F06A71A543}">
      <dgm:prSet/>
      <dgm:spPr/>
      <dgm:t>
        <a:bodyPr/>
        <a:lstStyle/>
        <a:p>
          <a:endParaRPr lang="en-US"/>
        </a:p>
      </dgm:t>
    </dgm:pt>
    <dgm:pt modelId="{5045A807-5F48-D544-BC69-16558B6F583A}" type="sibTrans" cxnId="{4BD7E840-DF4A-CD4E-964D-B8F06A71A543}">
      <dgm:prSet/>
      <dgm:spPr/>
      <dgm:t>
        <a:bodyPr/>
        <a:lstStyle/>
        <a:p>
          <a:endParaRPr lang="en-US"/>
        </a:p>
      </dgm:t>
    </dgm:pt>
    <dgm:pt modelId="{D7B4FBB9-E857-F641-B304-F3ECEF72E3E5}">
      <dgm:prSet phldrT="[Text]"/>
      <dgm:spPr/>
      <dgm:t>
        <a:bodyPr/>
        <a:lstStyle/>
        <a:p>
          <a:r>
            <a:rPr lang="en-US" dirty="0" smtClean="0"/>
            <a:t>Economic</a:t>
          </a:r>
          <a:endParaRPr lang="en-US" dirty="0"/>
        </a:p>
      </dgm:t>
    </dgm:pt>
    <dgm:pt modelId="{2AFA2C7D-BCD5-5D47-9AF4-AEF42D505329}" type="parTrans" cxnId="{B3DD50F8-D727-C645-AD0C-7CC57A8B91AC}">
      <dgm:prSet/>
      <dgm:spPr/>
      <dgm:t>
        <a:bodyPr/>
        <a:lstStyle/>
        <a:p>
          <a:endParaRPr lang="en-US"/>
        </a:p>
      </dgm:t>
    </dgm:pt>
    <dgm:pt modelId="{2C1040F4-9323-7A46-B537-E9CDA539A38E}" type="sibTrans" cxnId="{B3DD50F8-D727-C645-AD0C-7CC57A8B91AC}">
      <dgm:prSet/>
      <dgm:spPr/>
      <dgm:t>
        <a:bodyPr/>
        <a:lstStyle/>
        <a:p>
          <a:endParaRPr lang="en-US"/>
        </a:p>
      </dgm:t>
    </dgm:pt>
    <dgm:pt modelId="{9639690B-7F4E-3F45-9E4F-C2A5BF7488E3}">
      <dgm:prSet phldrT="[Text]"/>
      <dgm:spPr/>
      <dgm:t>
        <a:bodyPr/>
        <a:lstStyle/>
        <a:p>
          <a:r>
            <a:rPr lang="en-US" dirty="0" smtClean="0"/>
            <a:t>Cultural</a:t>
          </a:r>
          <a:endParaRPr lang="en-US" dirty="0"/>
        </a:p>
      </dgm:t>
    </dgm:pt>
    <dgm:pt modelId="{D20E15A6-C6F2-2649-8C2E-ED472C730823}" type="parTrans" cxnId="{46B28CF6-9D14-F44D-89B5-949253C1E4C2}">
      <dgm:prSet/>
      <dgm:spPr/>
      <dgm:t>
        <a:bodyPr/>
        <a:lstStyle/>
        <a:p>
          <a:endParaRPr lang="en-US"/>
        </a:p>
      </dgm:t>
    </dgm:pt>
    <dgm:pt modelId="{7E2E8959-9148-9048-B5CC-15401DB9DD72}" type="sibTrans" cxnId="{46B28CF6-9D14-F44D-89B5-949253C1E4C2}">
      <dgm:prSet/>
      <dgm:spPr/>
      <dgm:t>
        <a:bodyPr/>
        <a:lstStyle/>
        <a:p>
          <a:endParaRPr lang="en-US"/>
        </a:p>
      </dgm:t>
    </dgm:pt>
    <dgm:pt modelId="{37719DC5-7DB0-1C4C-B86F-23FABFB74BBA}">
      <dgm:prSet phldrT="[Text]"/>
      <dgm:spPr/>
      <dgm:t>
        <a:bodyPr/>
        <a:lstStyle/>
        <a:p>
          <a:r>
            <a:rPr lang="en-US" dirty="0" smtClean="0"/>
            <a:t>Social</a:t>
          </a:r>
          <a:endParaRPr lang="en-US" dirty="0"/>
        </a:p>
      </dgm:t>
    </dgm:pt>
    <dgm:pt modelId="{BA430E16-BD56-7D41-9CC4-DCA3C3A98867}" type="parTrans" cxnId="{665E037F-D9B2-AD45-AD3C-F1F002C8C4F4}">
      <dgm:prSet/>
      <dgm:spPr/>
      <dgm:t>
        <a:bodyPr/>
        <a:lstStyle/>
        <a:p>
          <a:endParaRPr lang="en-US"/>
        </a:p>
      </dgm:t>
    </dgm:pt>
    <dgm:pt modelId="{E5B474D0-6DA8-104F-8CC2-2163A26DDE73}" type="sibTrans" cxnId="{665E037F-D9B2-AD45-AD3C-F1F002C8C4F4}">
      <dgm:prSet/>
      <dgm:spPr/>
      <dgm:t>
        <a:bodyPr/>
        <a:lstStyle/>
        <a:p>
          <a:endParaRPr lang="en-US"/>
        </a:p>
      </dgm:t>
    </dgm:pt>
    <dgm:pt modelId="{7ED01D92-CCD4-5843-8F31-B52236C78F27}">
      <dgm:prSet phldrT="[Text]"/>
      <dgm:spPr/>
      <dgm:t>
        <a:bodyPr/>
        <a:lstStyle/>
        <a:p>
          <a:r>
            <a:rPr lang="en-US" dirty="0" smtClean="0"/>
            <a:t>Environment</a:t>
          </a:r>
          <a:endParaRPr lang="en-US" dirty="0"/>
        </a:p>
      </dgm:t>
    </dgm:pt>
    <dgm:pt modelId="{CFAF909A-921C-0E4C-8597-CE924A2A758C}" type="parTrans" cxnId="{D8799649-52AE-A340-BDD8-8E71C1167F98}">
      <dgm:prSet/>
      <dgm:spPr/>
      <dgm:t>
        <a:bodyPr/>
        <a:lstStyle/>
        <a:p>
          <a:endParaRPr lang="en-US"/>
        </a:p>
      </dgm:t>
    </dgm:pt>
    <dgm:pt modelId="{7660AE0D-0649-1349-9423-D6202651C745}" type="sibTrans" cxnId="{D8799649-52AE-A340-BDD8-8E71C1167F98}">
      <dgm:prSet/>
      <dgm:spPr/>
      <dgm:t>
        <a:bodyPr/>
        <a:lstStyle/>
        <a:p>
          <a:endParaRPr lang="en-US"/>
        </a:p>
      </dgm:t>
    </dgm:pt>
    <dgm:pt modelId="{49134689-B43F-2A4E-A55A-1B1078137D8B}" type="pres">
      <dgm:prSet presAssocID="{7E34EE53-9635-CC46-85D2-CE94B9A9068C}" presName="composite" presStyleCnt="0">
        <dgm:presLayoutVars>
          <dgm:chMax val="1"/>
          <dgm:dir/>
          <dgm:resizeHandles val="exact"/>
        </dgm:presLayoutVars>
      </dgm:prSet>
      <dgm:spPr/>
      <dgm:t>
        <a:bodyPr/>
        <a:lstStyle/>
        <a:p>
          <a:endParaRPr lang="en-US"/>
        </a:p>
      </dgm:t>
    </dgm:pt>
    <dgm:pt modelId="{522B1085-1FE9-6B42-87DB-85ED27AE9CBA}" type="pres">
      <dgm:prSet presAssocID="{7E34EE53-9635-CC46-85D2-CE94B9A9068C}" presName="radial" presStyleCnt="0">
        <dgm:presLayoutVars>
          <dgm:animLvl val="ctr"/>
        </dgm:presLayoutVars>
      </dgm:prSet>
      <dgm:spPr/>
    </dgm:pt>
    <dgm:pt modelId="{E13D1A7A-7B1C-B146-B61D-EE3022F83BA1}" type="pres">
      <dgm:prSet presAssocID="{FDC5667E-85BA-0148-940A-7FBF6016C715}" presName="centerShape" presStyleLbl="vennNode1" presStyleIdx="0" presStyleCnt="5"/>
      <dgm:spPr/>
      <dgm:t>
        <a:bodyPr/>
        <a:lstStyle/>
        <a:p>
          <a:endParaRPr lang="en-US"/>
        </a:p>
      </dgm:t>
    </dgm:pt>
    <dgm:pt modelId="{F749ACA3-9535-C440-8272-4C68BF942BF2}" type="pres">
      <dgm:prSet presAssocID="{D7B4FBB9-E857-F641-B304-F3ECEF72E3E5}" presName="node" presStyleLbl="vennNode1" presStyleIdx="1" presStyleCnt="5" custScaleX="135516" custScaleY="169455">
        <dgm:presLayoutVars>
          <dgm:bulletEnabled val="1"/>
        </dgm:presLayoutVars>
      </dgm:prSet>
      <dgm:spPr/>
      <dgm:t>
        <a:bodyPr/>
        <a:lstStyle/>
        <a:p>
          <a:endParaRPr lang="en-US"/>
        </a:p>
      </dgm:t>
    </dgm:pt>
    <dgm:pt modelId="{FE748C3B-4B9D-C749-8EDE-C404196D3BE4}" type="pres">
      <dgm:prSet presAssocID="{9639690B-7F4E-3F45-9E4F-C2A5BF7488E3}" presName="node" presStyleLbl="vennNode1" presStyleIdx="2" presStyleCnt="5" custScaleX="169491" custScaleY="141534">
        <dgm:presLayoutVars>
          <dgm:bulletEnabled val="1"/>
        </dgm:presLayoutVars>
      </dgm:prSet>
      <dgm:spPr/>
      <dgm:t>
        <a:bodyPr/>
        <a:lstStyle/>
        <a:p>
          <a:endParaRPr lang="en-US"/>
        </a:p>
      </dgm:t>
    </dgm:pt>
    <dgm:pt modelId="{0C4838C4-C7B6-7740-A69E-691F18A794E7}" type="pres">
      <dgm:prSet presAssocID="{37719DC5-7DB0-1C4C-B86F-23FABFB74BBA}" presName="node" presStyleLbl="vennNode1" presStyleIdx="3" presStyleCnt="5" custScaleX="174491" custScaleY="135367">
        <dgm:presLayoutVars>
          <dgm:bulletEnabled val="1"/>
        </dgm:presLayoutVars>
      </dgm:prSet>
      <dgm:spPr/>
      <dgm:t>
        <a:bodyPr/>
        <a:lstStyle/>
        <a:p>
          <a:endParaRPr lang="en-US"/>
        </a:p>
      </dgm:t>
    </dgm:pt>
    <dgm:pt modelId="{1E7664C0-8D9C-F94E-AD5A-85C9FF62106F}" type="pres">
      <dgm:prSet presAssocID="{7ED01D92-CCD4-5843-8F31-B52236C78F27}" presName="node" presStyleLbl="vennNode1" presStyleIdx="4" presStyleCnt="5" custScaleX="145948" custScaleY="192826">
        <dgm:presLayoutVars>
          <dgm:bulletEnabled val="1"/>
        </dgm:presLayoutVars>
      </dgm:prSet>
      <dgm:spPr/>
      <dgm:t>
        <a:bodyPr/>
        <a:lstStyle/>
        <a:p>
          <a:endParaRPr lang="en-US"/>
        </a:p>
      </dgm:t>
    </dgm:pt>
  </dgm:ptLst>
  <dgm:cxnLst>
    <dgm:cxn modelId="{B3DD50F8-D727-C645-AD0C-7CC57A8B91AC}" srcId="{FDC5667E-85BA-0148-940A-7FBF6016C715}" destId="{D7B4FBB9-E857-F641-B304-F3ECEF72E3E5}" srcOrd="0" destOrd="0" parTransId="{2AFA2C7D-BCD5-5D47-9AF4-AEF42D505329}" sibTransId="{2C1040F4-9323-7A46-B537-E9CDA539A38E}"/>
    <dgm:cxn modelId="{665E037F-D9B2-AD45-AD3C-F1F002C8C4F4}" srcId="{FDC5667E-85BA-0148-940A-7FBF6016C715}" destId="{37719DC5-7DB0-1C4C-B86F-23FABFB74BBA}" srcOrd="2" destOrd="0" parTransId="{BA430E16-BD56-7D41-9CC4-DCA3C3A98867}" sibTransId="{E5B474D0-6DA8-104F-8CC2-2163A26DDE73}"/>
    <dgm:cxn modelId="{93798E38-BDA0-9348-B6DD-552A3FFBEFBF}" type="presOf" srcId="{7ED01D92-CCD4-5843-8F31-B52236C78F27}" destId="{1E7664C0-8D9C-F94E-AD5A-85C9FF62106F}" srcOrd="0" destOrd="0" presId="urn:microsoft.com/office/officeart/2005/8/layout/radial3"/>
    <dgm:cxn modelId="{371FBF50-E40A-C347-8EEA-0486FDBC77B2}" type="presOf" srcId="{7E34EE53-9635-CC46-85D2-CE94B9A9068C}" destId="{49134689-B43F-2A4E-A55A-1B1078137D8B}" srcOrd="0" destOrd="0" presId="urn:microsoft.com/office/officeart/2005/8/layout/radial3"/>
    <dgm:cxn modelId="{46B28CF6-9D14-F44D-89B5-949253C1E4C2}" srcId="{FDC5667E-85BA-0148-940A-7FBF6016C715}" destId="{9639690B-7F4E-3F45-9E4F-C2A5BF7488E3}" srcOrd="1" destOrd="0" parTransId="{D20E15A6-C6F2-2649-8C2E-ED472C730823}" sibTransId="{7E2E8959-9148-9048-B5CC-15401DB9DD72}"/>
    <dgm:cxn modelId="{4BD7E840-DF4A-CD4E-964D-B8F06A71A543}" srcId="{7E34EE53-9635-CC46-85D2-CE94B9A9068C}" destId="{FDC5667E-85BA-0148-940A-7FBF6016C715}" srcOrd="0" destOrd="0" parTransId="{F75FB18A-511E-3C40-BAB4-A3742A0D35A8}" sibTransId="{5045A807-5F48-D544-BC69-16558B6F583A}"/>
    <dgm:cxn modelId="{D8799649-52AE-A340-BDD8-8E71C1167F98}" srcId="{FDC5667E-85BA-0148-940A-7FBF6016C715}" destId="{7ED01D92-CCD4-5843-8F31-B52236C78F27}" srcOrd="3" destOrd="0" parTransId="{CFAF909A-921C-0E4C-8597-CE924A2A758C}" sibTransId="{7660AE0D-0649-1349-9423-D6202651C745}"/>
    <dgm:cxn modelId="{8860512C-FB9A-8C43-9F1B-C0D3DF97874A}" type="presOf" srcId="{FDC5667E-85BA-0148-940A-7FBF6016C715}" destId="{E13D1A7A-7B1C-B146-B61D-EE3022F83BA1}" srcOrd="0" destOrd="0" presId="urn:microsoft.com/office/officeart/2005/8/layout/radial3"/>
    <dgm:cxn modelId="{50CF375B-CA73-6245-959F-E09A2EFEE69F}" type="presOf" srcId="{37719DC5-7DB0-1C4C-B86F-23FABFB74BBA}" destId="{0C4838C4-C7B6-7740-A69E-691F18A794E7}" srcOrd="0" destOrd="0" presId="urn:microsoft.com/office/officeart/2005/8/layout/radial3"/>
    <dgm:cxn modelId="{42B20E63-F0A9-FA41-86D0-3322C7D66ECC}" type="presOf" srcId="{9639690B-7F4E-3F45-9E4F-C2A5BF7488E3}" destId="{FE748C3B-4B9D-C749-8EDE-C404196D3BE4}" srcOrd="0" destOrd="0" presId="urn:microsoft.com/office/officeart/2005/8/layout/radial3"/>
    <dgm:cxn modelId="{6373936C-2B0C-3946-8E69-4B010443DBC4}" type="presOf" srcId="{D7B4FBB9-E857-F641-B304-F3ECEF72E3E5}" destId="{F749ACA3-9535-C440-8272-4C68BF942BF2}" srcOrd="0" destOrd="0" presId="urn:microsoft.com/office/officeart/2005/8/layout/radial3"/>
    <dgm:cxn modelId="{D9126510-93DB-FE4A-A907-697A6FA63760}" type="presParOf" srcId="{49134689-B43F-2A4E-A55A-1B1078137D8B}" destId="{522B1085-1FE9-6B42-87DB-85ED27AE9CBA}" srcOrd="0" destOrd="0" presId="urn:microsoft.com/office/officeart/2005/8/layout/radial3"/>
    <dgm:cxn modelId="{EB6EA44C-0F3D-6149-9130-874BEE83454C}" type="presParOf" srcId="{522B1085-1FE9-6B42-87DB-85ED27AE9CBA}" destId="{E13D1A7A-7B1C-B146-B61D-EE3022F83BA1}" srcOrd="0" destOrd="0" presId="urn:microsoft.com/office/officeart/2005/8/layout/radial3"/>
    <dgm:cxn modelId="{5E8BBD45-DF90-B948-A2D4-94B4856DBF0C}" type="presParOf" srcId="{522B1085-1FE9-6B42-87DB-85ED27AE9CBA}" destId="{F749ACA3-9535-C440-8272-4C68BF942BF2}" srcOrd="1" destOrd="0" presId="urn:microsoft.com/office/officeart/2005/8/layout/radial3"/>
    <dgm:cxn modelId="{FBAE8ED7-50A0-D84A-8AA4-7CE5FB9C6D51}" type="presParOf" srcId="{522B1085-1FE9-6B42-87DB-85ED27AE9CBA}" destId="{FE748C3B-4B9D-C749-8EDE-C404196D3BE4}" srcOrd="2" destOrd="0" presId="urn:microsoft.com/office/officeart/2005/8/layout/radial3"/>
    <dgm:cxn modelId="{1CAD29EA-F8B2-2242-B25B-AA12C3A64248}" type="presParOf" srcId="{522B1085-1FE9-6B42-87DB-85ED27AE9CBA}" destId="{0C4838C4-C7B6-7740-A69E-691F18A794E7}" srcOrd="3" destOrd="0" presId="urn:microsoft.com/office/officeart/2005/8/layout/radial3"/>
    <dgm:cxn modelId="{3BFC8504-83E7-DC41-9C20-B3CC61B6555D}" type="presParOf" srcId="{522B1085-1FE9-6B42-87DB-85ED27AE9CBA}" destId="{1E7664C0-8D9C-F94E-AD5A-85C9FF62106F}"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3D1A7A-7B1C-B146-B61D-EE3022F83BA1}">
      <dsp:nvSpPr>
        <dsp:cNvPr id="0" name=""/>
        <dsp:cNvSpPr/>
      </dsp:nvSpPr>
      <dsp:spPr>
        <a:xfrm>
          <a:off x="2613472" y="1573334"/>
          <a:ext cx="3543399" cy="3543399"/>
        </a:xfrm>
        <a:prstGeom prst="ellipse">
          <a:avLst/>
        </a:prstGeom>
        <a:gradFill rotWithShape="0">
          <a:gsLst>
            <a:gs pos="0">
              <a:schemeClr val="accent1">
                <a:alpha val="50000"/>
                <a:hueOff val="0"/>
                <a:satOff val="0"/>
                <a:lumOff val="0"/>
                <a:alphaOff val="0"/>
                <a:tint val="100000"/>
                <a:shade val="100000"/>
                <a:satMod val="130000"/>
              </a:schemeClr>
            </a:gs>
            <a:gs pos="100000">
              <a:schemeClr val="accent1">
                <a:alpha val="50000"/>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r>
            <a:rPr lang="en-US" sz="3500" kern="1200" dirty="0" smtClean="0"/>
            <a:t>Outcomes for sustainable development</a:t>
          </a:r>
          <a:endParaRPr lang="en-US" sz="3500" kern="1200" dirty="0"/>
        </a:p>
      </dsp:txBody>
      <dsp:txXfrm>
        <a:off x="3132391" y="2092253"/>
        <a:ext cx="2505561" cy="2505561"/>
      </dsp:txXfrm>
    </dsp:sp>
    <dsp:sp modelId="{F749ACA3-9535-C440-8272-4C68BF942BF2}">
      <dsp:nvSpPr>
        <dsp:cNvPr id="0" name=""/>
        <dsp:cNvSpPr/>
      </dsp:nvSpPr>
      <dsp:spPr>
        <a:xfrm>
          <a:off x="3184703" y="-463650"/>
          <a:ext cx="2400936" cy="3002233"/>
        </a:xfrm>
        <a:prstGeom prst="ellipse">
          <a:avLst/>
        </a:prstGeom>
        <a:gradFill rotWithShape="0">
          <a:gsLst>
            <a:gs pos="0">
              <a:schemeClr val="accent1">
                <a:alpha val="50000"/>
                <a:hueOff val="0"/>
                <a:satOff val="0"/>
                <a:lumOff val="0"/>
                <a:alphaOff val="0"/>
                <a:tint val="100000"/>
                <a:shade val="100000"/>
                <a:satMod val="130000"/>
              </a:schemeClr>
            </a:gs>
            <a:gs pos="100000">
              <a:schemeClr val="accent1">
                <a:alpha val="50000"/>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kern="1200" dirty="0" smtClean="0"/>
            <a:t>Economic</a:t>
          </a:r>
          <a:endParaRPr lang="en-US" sz="2600" kern="1200" dirty="0"/>
        </a:p>
      </dsp:txBody>
      <dsp:txXfrm>
        <a:off x="3536312" y="-23983"/>
        <a:ext cx="1697718" cy="2122899"/>
      </dsp:txXfrm>
    </dsp:sp>
    <dsp:sp modelId="{FE748C3B-4B9D-C749-8EDE-C404196D3BE4}">
      <dsp:nvSpPr>
        <dsp:cNvPr id="0" name=""/>
        <dsp:cNvSpPr/>
      </dsp:nvSpPr>
      <dsp:spPr>
        <a:xfrm>
          <a:off x="5191304" y="2091255"/>
          <a:ext cx="3002871" cy="2507557"/>
        </a:xfrm>
        <a:prstGeom prst="ellipse">
          <a:avLst/>
        </a:prstGeom>
        <a:gradFill rotWithShape="0">
          <a:gsLst>
            <a:gs pos="0">
              <a:schemeClr val="accent1">
                <a:alpha val="50000"/>
                <a:hueOff val="0"/>
                <a:satOff val="0"/>
                <a:lumOff val="0"/>
                <a:alphaOff val="0"/>
                <a:tint val="100000"/>
                <a:shade val="100000"/>
                <a:satMod val="130000"/>
              </a:schemeClr>
            </a:gs>
            <a:gs pos="100000">
              <a:schemeClr val="accent1">
                <a:alpha val="50000"/>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kern="1200" dirty="0" smtClean="0"/>
            <a:t>Cultural</a:t>
          </a:r>
          <a:endParaRPr lang="en-US" sz="2600" kern="1200" dirty="0"/>
        </a:p>
      </dsp:txBody>
      <dsp:txXfrm>
        <a:off x="5631064" y="2458478"/>
        <a:ext cx="2123351" cy="1773111"/>
      </dsp:txXfrm>
    </dsp:sp>
    <dsp:sp modelId="{0C4838C4-C7B6-7740-A69E-691F18A794E7}">
      <dsp:nvSpPr>
        <dsp:cNvPr id="0" name=""/>
        <dsp:cNvSpPr/>
      </dsp:nvSpPr>
      <dsp:spPr>
        <a:xfrm>
          <a:off x="2839444" y="4453453"/>
          <a:ext cx="3091456" cy="2398296"/>
        </a:xfrm>
        <a:prstGeom prst="ellipse">
          <a:avLst/>
        </a:prstGeom>
        <a:gradFill rotWithShape="0">
          <a:gsLst>
            <a:gs pos="0">
              <a:schemeClr val="accent1">
                <a:alpha val="50000"/>
                <a:hueOff val="0"/>
                <a:satOff val="0"/>
                <a:lumOff val="0"/>
                <a:alphaOff val="0"/>
                <a:tint val="100000"/>
                <a:shade val="100000"/>
                <a:satMod val="130000"/>
              </a:schemeClr>
            </a:gs>
            <a:gs pos="100000">
              <a:schemeClr val="accent1">
                <a:alpha val="50000"/>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kern="1200" dirty="0" smtClean="0"/>
            <a:t>Social</a:t>
          </a:r>
          <a:endParaRPr lang="en-US" sz="2600" kern="1200" dirty="0"/>
        </a:p>
      </dsp:txBody>
      <dsp:txXfrm>
        <a:off x="3292177" y="4804675"/>
        <a:ext cx="2185990" cy="1695852"/>
      </dsp:txXfrm>
    </dsp:sp>
    <dsp:sp modelId="{1E7664C0-8D9C-F94E-AD5A-85C9FF62106F}">
      <dsp:nvSpPr>
        <dsp:cNvPr id="0" name=""/>
        <dsp:cNvSpPr/>
      </dsp:nvSpPr>
      <dsp:spPr>
        <a:xfrm>
          <a:off x="784724" y="1636885"/>
          <a:ext cx="2585760" cy="3416297"/>
        </a:xfrm>
        <a:prstGeom prst="ellipse">
          <a:avLst/>
        </a:prstGeom>
        <a:gradFill rotWithShape="0">
          <a:gsLst>
            <a:gs pos="0">
              <a:schemeClr val="accent1">
                <a:alpha val="50000"/>
                <a:hueOff val="0"/>
                <a:satOff val="0"/>
                <a:lumOff val="0"/>
                <a:alphaOff val="0"/>
                <a:tint val="100000"/>
                <a:shade val="100000"/>
                <a:satMod val="130000"/>
              </a:schemeClr>
            </a:gs>
            <a:gs pos="100000">
              <a:schemeClr val="accent1">
                <a:alpha val="50000"/>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kern="1200" dirty="0" smtClean="0"/>
            <a:t>Environment</a:t>
          </a:r>
          <a:endParaRPr lang="en-US" sz="2600" kern="1200" dirty="0"/>
        </a:p>
      </dsp:txBody>
      <dsp:txXfrm>
        <a:off x="1163400" y="2137190"/>
        <a:ext cx="1828408" cy="24156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3D1A7A-7B1C-B146-B61D-EE3022F83BA1}">
      <dsp:nvSpPr>
        <dsp:cNvPr id="0" name=""/>
        <dsp:cNvSpPr/>
      </dsp:nvSpPr>
      <dsp:spPr>
        <a:xfrm>
          <a:off x="2613472" y="1573334"/>
          <a:ext cx="3543399" cy="3543399"/>
        </a:xfrm>
        <a:prstGeom prst="ellipse">
          <a:avLst/>
        </a:prstGeom>
        <a:gradFill rotWithShape="0">
          <a:gsLst>
            <a:gs pos="0">
              <a:schemeClr val="accent1">
                <a:alpha val="50000"/>
                <a:hueOff val="0"/>
                <a:satOff val="0"/>
                <a:lumOff val="0"/>
                <a:alphaOff val="0"/>
                <a:tint val="100000"/>
                <a:shade val="100000"/>
                <a:satMod val="130000"/>
              </a:schemeClr>
            </a:gs>
            <a:gs pos="100000">
              <a:schemeClr val="accent1">
                <a:alpha val="50000"/>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smtClean="0"/>
            <a:t>Denmark</a:t>
          </a:r>
        </a:p>
        <a:p>
          <a:pPr lvl="0" algn="ctr" defTabSz="1200150">
            <a:lnSpc>
              <a:spcPct val="90000"/>
            </a:lnSpc>
            <a:spcBef>
              <a:spcPct val="0"/>
            </a:spcBef>
            <a:spcAft>
              <a:spcPct val="35000"/>
            </a:spcAft>
          </a:pPr>
          <a:r>
            <a:rPr lang="en-US" sz="2700" kern="1200" dirty="0" smtClean="0"/>
            <a:t>Italy</a:t>
          </a:r>
        </a:p>
        <a:p>
          <a:pPr lvl="0" algn="ctr" defTabSz="1200150">
            <a:lnSpc>
              <a:spcPct val="90000"/>
            </a:lnSpc>
            <a:spcBef>
              <a:spcPct val="0"/>
            </a:spcBef>
            <a:spcAft>
              <a:spcPct val="35000"/>
            </a:spcAft>
          </a:pPr>
          <a:r>
            <a:rPr lang="en-US" sz="2700" kern="1200" dirty="0" smtClean="0"/>
            <a:t>Latvia</a:t>
          </a:r>
        </a:p>
        <a:p>
          <a:pPr lvl="0" algn="ctr" defTabSz="1200150">
            <a:lnSpc>
              <a:spcPct val="90000"/>
            </a:lnSpc>
            <a:spcBef>
              <a:spcPct val="0"/>
            </a:spcBef>
            <a:spcAft>
              <a:spcPct val="35000"/>
            </a:spcAft>
          </a:pPr>
          <a:r>
            <a:rPr lang="en-US" sz="2700" kern="1200" dirty="0" smtClean="0"/>
            <a:t>Mexico </a:t>
          </a:r>
        </a:p>
        <a:p>
          <a:pPr lvl="0" algn="ctr" defTabSz="1200150">
            <a:lnSpc>
              <a:spcPct val="90000"/>
            </a:lnSpc>
            <a:spcBef>
              <a:spcPct val="0"/>
            </a:spcBef>
            <a:spcAft>
              <a:spcPct val="35000"/>
            </a:spcAft>
          </a:pPr>
          <a:r>
            <a:rPr lang="en-US" sz="2700" kern="1200" dirty="0" smtClean="0"/>
            <a:t>Swaziland</a:t>
          </a:r>
          <a:endParaRPr lang="en-US" sz="2700" kern="1200" dirty="0"/>
        </a:p>
      </dsp:txBody>
      <dsp:txXfrm>
        <a:off x="3132391" y="2092253"/>
        <a:ext cx="2505561" cy="2505561"/>
      </dsp:txXfrm>
    </dsp:sp>
    <dsp:sp modelId="{F749ACA3-9535-C440-8272-4C68BF942BF2}">
      <dsp:nvSpPr>
        <dsp:cNvPr id="0" name=""/>
        <dsp:cNvSpPr/>
      </dsp:nvSpPr>
      <dsp:spPr>
        <a:xfrm>
          <a:off x="3184703" y="-463650"/>
          <a:ext cx="2400936" cy="3002233"/>
        </a:xfrm>
        <a:prstGeom prst="ellipse">
          <a:avLst/>
        </a:prstGeom>
        <a:gradFill rotWithShape="0">
          <a:gsLst>
            <a:gs pos="0">
              <a:schemeClr val="accent1">
                <a:alpha val="50000"/>
                <a:hueOff val="0"/>
                <a:satOff val="0"/>
                <a:lumOff val="0"/>
                <a:alphaOff val="0"/>
                <a:tint val="100000"/>
                <a:shade val="100000"/>
                <a:satMod val="130000"/>
              </a:schemeClr>
            </a:gs>
            <a:gs pos="100000">
              <a:schemeClr val="accent1">
                <a:alpha val="50000"/>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kern="1200" dirty="0" smtClean="0"/>
            <a:t>Economic</a:t>
          </a:r>
          <a:endParaRPr lang="en-US" sz="2600" kern="1200" dirty="0"/>
        </a:p>
      </dsp:txBody>
      <dsp:txXfrm>
        <a:off x="3536312" y="-23983"/>
        <a:ext cx="1697718" cy="2122899"/>
      </dsp:txXfrm>
    </dsp:sp>
    <dsp:sp modelId="{FE748C3B-4B9D-C749-8EDE-C404196D3BE4}">
      <dsp:nvSpPr>
        <dsp:cNvPr id="0" name=""/>
        <dsp:cNvSpPr/>
      </dsp:nvSpPr>
      <dsp:spPr>
        <a:xfrm>
          <a:off x="5191304" y="2091255"/>
          <a:ext cx="3002871" cy="2507557"/>
        </a:xfrm>
        <a:prstGeom prst="ellipse">
          <a:avLst/>
        </a:prstGeom>
        <a:gradFill rotWithShape="0">
          <a:gsLst>
            <a:gs pos="0">
              <a:schemeClr val="accent1">
                <a:alpha val="50000"/>
                <a:hueOff val="0"/>
                <a:satOff val="0"/>
                <a:lumOff val="0"/>
                <a:alphaOff val="0"/>
                <a:tint val="100000"/>
                <a:shade val="100000"/>
                <a:satMod val="130000"/>
              </a:schemeClr>
            </a:gs>
            <a:gs pos="100000">
              <a:schemeClr val="accent1">
                <a:alpha val="50000"/>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kern="1200" dirty="0" smtClean="0"/>
            <a:t>Cultural</a:t>
          </a:r>
          <a:endParaRPr lang="en-US" sz="2600" kern="1200" dirty="0"/>
        </a:p>
      </dsp:txBody>
      <dsp:txXfrm>
        <a:off x="5631064" y="2458478"/>
        <a:ext cx="2123351" cy="1773111"/>
      </dsp:txXfrm>
    </dsp:sp>
    <dsp:sp modelId="{0C4838C4-C7B6-7740-A69E-691F18A794E7}">
      <dsp:nvSpPr>
        <dsp:cNvPr id="0" name=""/>
        <dsp:cNvSpPr/>
      </dsp:nvSpPr>
      <dsp:spPr>
        <a:xfrm>
          <a:off x="2839444" y="4453453"/>
          <a:ext cx="3091456" cy="2398296"/>
        </a:xfrm>
        <a:prstGeom prst="ellipse">
          <a:avLst/>
        </a:prstGeom>
        <a:gradFill rotWithShape="0">
          <a:gsLst>
            <a:gs pos="0">
              <a:schemeClr val="accent1">
                <a:alpha val="50000"/>
                <a:hueOff val="0"/>
                <a:satOff val="0"/>
                <a:lumOff val="0"/>
                <a:alphaOff val="0"/>
                <a:tint val="100000"/>
                <a:shade val="100000"/>
                <a:satMod val="130000"/>
              </a:schemeClr>
            </a:gs>
            <a:gs pos="100000">
              <a:schemeClr val="accent1">
                <a:alpha val="50000"/>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kern="1200" dirty="0" smtClean="0"/>
            <a:t>Social</a:t>
          </a:r>
          <a:endParaRPr lang="en-US" sz="2600" kern="1200" dirty="0"/>
        </a:p>
      </dsp:txBody>
      <dsp:txXfrm>
        <a:off x="3292177" y="4804675"/>
        <a:ext cx="2185990" cy="1695852"/>
      </dsp:txXfrm>
    </dsp:sp>
    <dsp:sp modelId="{1E7664C0-8D9C-F94E-AD5A-85C9FF62106F}">
      <dsp:nvSpPr>
        <dsp:cNvPr id="0" name=""/>
        <dsp:cNvSpPr/>
      </dsp:nvSpPr>
      <dsp:spPr>
        <a:xfrm>
          <a:off x="784724" y="1636885"/>
          <a:ext cx="2585760" cy="3416297"/>
        </a:xfrm>
        <a:prstGeom prst="ellipse">
          <a:avLst/>
        </a:prstGeom>
        <a:gradFill rotWithShape="0">
          <a:gsLst>
            <a:gs pos="0">
              <a:schemeClr val="accent1">
                <a:alpha val="50000"/>
                <a:hueOff val="0"/>
                <a:satOff val="0"/>
                <a:lumOff val="0"/>
                <a:alphaOff val="0"/>
                <a:tint val="100000"/>
                <a:shade val="100000"/>
                <a:satMod val="130000"/>
              </a:schemeClr>
            </a:gs>
            <a:gs pos="100000">
              <a:schemeClr val="accent1">
                <a:alpha val="50000"/>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kern="1200" dirty="0" smtClean="0"/>
            <a:t>Environment</a:t>
          </a:r>
          <a:endParaRPr lang="en-US" sz="2600" kern="1200" dirty="0"/>
        </a:p>
      </dsp:txBody>
      <dsp:txXfrm>
        <a:off x="1163400" y="2137190"/>
        <a:ext cx="1828408" cy="2415687"/>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9DCA2933-4F43-4D48-B8C8-AA760328DE17}" type="datetimeFigureOut">
              <a:rPr lang="en-US" smtClean="0"/>
              <a:t>2017/03/01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CEA7AA4-CD05-E741-97E1-9631FF23666E}" type="slidenum">
              <a:rPr lang="en-US" smtClean="0"/>
              <a:t>‹#›</a:t>
            </a:fld>
            <a:endParaRPr lang="en-US"/>
          </a:p>
        </p:txBody>
      </p:sp>
    </p:spTree>
    <p:extLst>
      <p:ext uri="{BB962C8B-B14F-4D97-AF65-F5344CB8AC3E}">
        <p14:creationId xmlns:p14="http://schemas.microsoft.com/office/powerpoint/2010/main" val="37384520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EA7AA4-CD05-E741-97E1-9631FF23666E}" type="slidenum">
              <a:rPr lang="en-US" smtClean="0"/>
              <a:t>10</a:t>
            </a:fld>
            <a:endParaRPr lang="en-US"/>
          </a:p>
        </p:txBody>
      </p:sp>
    </p:spTree>
    <p:extLst>
      <p:ext uri="{BB962C8B-B14F-4D97-AF65-F5344CB8AC3E}">
        <p14:creationId xmlns:p14="http://schemas.microsoft.com/office/powerpoint/2010/main" val="4084213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EA7AA4-CD05-E741-97E1-9631FF23666E}" type="slidenum">
              <a:rPr lang="en-US" smtClean="0"/>
              <a:t>11</a:t>
            </a:fld>
            <a:endParaRPr lang="en-US"/>
          </a:p>
        </p:txBody>
      </p:sp>
    </p:spTree>
    <p:extLst>
      <p:ext uri="{BB962C8B-B14F-4D97-AF65-F5344CB8AC3E}">
        <p14:creationId xmlns:p14="http://schemas.microsoft.com/office/powerpoint/2010/main" val="4084213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EA7AA4-CD05-E741-97E1-9631FF23666E}" type="slidenum">
              <a:rPr lang="en-US" smtClean="0"/>
              <a:t>12</a:t>
            </a:fld>
            <a:endParaRPr lang="en-US"/>
          </a:p>
        </p:txBody>
      </p:sp>
    </p:spTree>
    <p:extLst>
      <p:ext uri="{BB962C8B-B14F-4D97-AF65-F5344CB8AC3E}">
        <p14:creationId xmlns:p14="http://schemas.microsoft.com/office/powerpoint/2010/main" val="4084213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CEA7AA4-CD05-E741-97E1-9631FF23666E}" type="slidenum">
              <a:rPr lang="en-US" smtClean="0"/>
              <a:t>33</a:t>
            </a:fld>
            <a:endParaRPr lang="en-US"/>
          </a:p>
        </p:txBody>
      </p:sp>
    </p:spTree>
    <p:extLst>
      <p:ext uri="{BB962C8B-B14F-4D97-AF65-F5344CB8AC3E}">
        <p14:creationId xmlns:p14="http://schemas.microsoft.com/office/powerpoint/2010/main" val="3984741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AF466F-BDA4-4F18-9C7B-FF0A9A1B0E80}" type="datetime1">
              <a:rPr lang="en-US" smtClean="0"/>
              <a:pPr/>
              <a:t>2017/03/01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extLst>
      <p:ext uri="{BB962C8B-B14F-4D97-AF65-F5344CB8AC3E}">
        <p14:creationId xmlns:p14="http://schemas.microsoft.com/office/powerpoint/2010/main" val="2000055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FB4290-6522-4139-852E-05BD9E7F0D2E}" type="datetime1">
              <a:rPr lang="en-US" smtClean="0"/>
              <a:pPr/>
              <a:t>2017/03/01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921872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955F9-81EA-47C5-8059-9E5C2B437C70}" type="datetime1">
              <a:rPr lang="en-US" smtClean="0"/>
              <a:pPr/>
              <a:t>2017/03/01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2911690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EF607B-A47E-422C-9BEF-122CCDB7C526}" type="datetime1">
              <a:rPr lang="en-US" smtClean="0"/>
              <a:pPr/>
              <a:t>2017/03/01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424225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pPr/>
              <a:t>2017/03/01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3177435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EE300C-6FC5-4FC3-AF1A-075E4F50620D}" type="datetime1">
              <a:rPr lang="en-US" smtClean="0"/>
              <a:pPr/>
              <a:t>2017/03/01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1696056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0D295D-4A77-4DEB-B04C-9F4282A8BC04}" type="datetime1">
              <a:rPr lang="en-US" smtClean="0"/>
              <a:pPr/>
              <a:t>2017/03/01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3552803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B28685-4D0C-42D5-8013-B5904CD1FCBC}" type="datetime1">
              <a:rPr lang="en-US" smtClean="0"/>
              <a:pPr/>
              <a:t>2017/03/01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1025077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2017/03/01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4253804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pPr/>
              <a:t>2017/03/01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extLst>
      <p:ext uri="{BB962C8B-B14F-4D97-AF65-F5344CB8AC3E}">
        <p14:creationId xmlns:p14="http://schemas.microsoft.com/office/powerpoint/2010/main" val="1310972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7B613C-1AD7-49D3-885D-F654C5CDBAA6}" type="datetime1">
              <a:rPr lang="en-US" smtClean="0"/>
              <a:pPr/>
              <a:t>2017/03/01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dirty="0"/>
          </a:p>
        </p:txBody>
      </p:sp>
    </p:spTree>
    <p:extLst>
      <p:ext uri="{BB962C8B-B14F-4D97-AF65-F5344CB8AC3E}">
        <p14:creationId xmlns:p14="http://schemas.microsoft.com/office/powerpoint/2010/main" val="26632718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7B613C-1AD7-49D3-885D-F654C5CDBAA6}" type="datetime1">
              <a:rPr lang="en-US" smtClean="0"/>
              <a:pPr/>
              <a:t>2017/03/01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2D2B3B-882E-40F3-A32F-6DD516915044}" type="slidenum">
              <a:rPr lang="en-US" smtClean="0"/>
              <a:pPr/>
              <a:t>‹#›</a:t>
            </a:fld>
            <a:endParaRPr lang="en-US" dirty="0"/>
          </a:p>
        </p:txBody>
      </p:sp>
    </p:spTree>
    <p:extLst>
      <p:ext uri="{BB962C8B-B14F-4D97-AF65-F5344CB8AC3E}">
        <p14:creationId xmlns:p14="http://schemas.microsoft.com/office/powerpoint/2010/main" val="3696808830"/>
      </p:ext>
    </p:extLst>
  </p:cSld>
  <p:clrMap bg1="lt1" tx1="dk1" bg2="lt2" tx2="dk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 id="2147483967" r:id="rId5"/>
    <p:sldLayoutId id="2147483968" r:id="rId6"/>
    <p:sldLayoutId id="2147483969" r:id="rId7"/>
    <p:sldLayoutId id="2147483970" r:id="rId8"/>
    <p:sldLayoutId id="2147483971" r:id="rId9"/>
    <p:sldLayoutId id="2147483972" r:id="rId10"/>
    <p:sldLayoutId id="2147483973"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3467"/>
            <a:ext cx="7543800" cy="2593975"/>
          </a:xfrm>
        </p:spPr>
        <p:txBody>
          <a:bodyPr/>
          <a:lstStyle/>
          <a:p>
            <a:r>
              <a:rPr lang="en-US" dirty="0" smtClean="0"/>
              <a:t>Culture and sustainable development </a:t>
            </a:r>
            <a:endParaRPr lang="en-US" dirty="0"/>
          </a:p>
        </p:txBody>
      </p:sp>
      <p:sp>
        <p:nvSpPr>
          <p:cNvPr id="3" name="Subtitle 2"/>
          <p:cNvSpPr>
            <a:spLocks noGrp="1"/>
          </p:cNvSpPr>
          <p:nvPr>
            <p:ph type="subTitle" idx="1"/>
          </p:nvPr>
        </p:nvSpPr>
        <p:spPr/>
        <p:txBody>
          <a:bodyPr>
            <a:normAutofit fontScale="70000" lnSpcReduction="20000"/>
          </a:bodyPr>
          <a:lstStyle/>
          <a:p>
            <a:endParaRPr lang="en-US" dirty="0" smtClean="0">
              <a:solidFill>
                <a:schemeClr val="tx1"/>
              </a:solidFill>
            </a:endParaRPr>
          </a:p>
          <a:p>
            <a:r>
              <a:rPr lang="en-US" b="1" dirty="0" smtClean="0">
                <a:solidFill>
                  <a:srgbClr val="0000FF"/>
                </a:solidFill>
              </a:rPr>
              <a:t>Chapter 8 - Avril Joffe </a:t>
            </a:r>
          </a:p>
          <a:p>
            <a:endParaRPr lang="en-US" dirty="0">
              <a:solidFill>
                <a:schemeClr val="tx1"/>
              </a:solidFill>
            </a:endParaRPr>
          </a:p>
          <a:p>
            <a:r>
              <a:rPr lang="en-US" dirty="0" smtClean="0">
                <a:solidFill>
                  <a:schemeClr val="tx1"/>
                </a:solidFill>
              </a:rPr>
              <a:t>Presentation to authors meeting in Stockholm, March 1-3, 2017</a:t>
            </a:r>
            <a:endParaRPr lang="en-US" dirty="0">
              <a:solidFill>
                <a:schemeClr val="tx1"/>
              </a:solidFill>
            </a:endParaRPr>
          </a:p>
        </p:txBody>
      </p:sp>
    </p:spTree>
    <p:extLst>
      <p:ext uri="{BB962C8B-B14F-4D97-AF65-F5344CB8AC3E}">
        <p14:creationId xmlns:p14="http://schemas.microsoft.com/office/powerpoint/2010/main" val="303841894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040" y="0"/>
            <a:ext cx="8077200" cy="1143000"/>
          </a:xfrm>
        </p:spPr>
        <p:txBody>
          <a:bodyPr>
            <a:normAutofit fontScale="90000"/>
          </a:bodyPr>
          <a:lstStyle/>
          <a:p>
            <a:pPr algn="l"/>
            <a:r>
              <a:rPr lang="en-US" sz="2800" dirty="0"/>
              <a:t>8.1.3 Policies and measures support equity in access to cultural resources by vulnerable groups in the </a:t>
            </a:r>
            <a:r>
              <a:rPr lang="en-US" sz="2800" dirty="0" smtClean="0"/>
              <a:t>community</a:t>
            </a:r>
            <a:endParaRPr lang="en-US" sz="3200" dirty="0"/>
          </a:p>
        </p:txBody>
      </p:sp>
      <p:sp>
        <p:nvSpPr>
          <p:cNvPr id="3" name="Content Placeholder 2"/>
          <p:cNvSpPr>
            <a:spLocks noGrp="1"/>
          </p:cNvSpPr>
          <p:nvPr>
            <p:ph idx="1"/>
          </p:nvPr>
        </p:nvSpPr>
        <p:spPr>
          <a:xfrm>
            <a:off x="368300" y="1041400"/>
            <a:ext cx="8242300" cy="5816600"/>
          </a:xfrm>
        </p:spPr>
        <p:txBody>
          <a:bodyPr>
            <a:normAutofit fontScale="92500" lnSpcReduction="20000"/>
          </a:bodyPr>
          <a:lstStyle/>
          <a:p>
            <a:pPr marL="0" indent="0">
              <a:buNone/>
            </a:pPr>
            <a:r>
              <a:rPr lang="en-US" sz="1700" b="1" dirty="0" smtClean="0"/>
              <a:t>Programmes to facilitate full access of disadvantage or vulnerable  groups to artistic engagement and participation in cultural life</a:t>
            </a:r>
            <a:r>
              <a:rPr lang="en-US" sz="1700" dirty="0" smtClean="0"/>
              <a:t>: </a:t>
            </a:r>
            <a:r>
              <a:rPr lang="en-US" sz="1700" b="1" dirty="0" smtClean="0">
                <a:solidFill>
                  <a:srgbClr val="FF0000"/>
                </a:solidFill>
              </a:rPr>
              <a:t>(added no of dimensions) </a:t>
            </a:r>
          </a:p>
          <a:p>
            <a:r>
              <a:rPr lang="en-US" sz="1700" b="1" dirty="0">
                <a:solidFill>
                  <a:srgbClr val="FF0000"/>
                </a:solidFill>
              </a:rPr>
              <a:t>S</a:t>
            </a:r>
            <a:r>
              <a:rPr lang="en-US" sz="1700" b="1" dirty="0" smtClean="0">
                <a:solidFill>
                  <a:srgbClr val="FF0000"/>
                </a:solidFill>
              </a:rPr>
              <a:t>ocial security: </a:t>
            </a:r>
            <a:r>
              <a:rPr lang="en-US" sz="1700" dirty="0" smtClean="0"/>
              <a:t>(</a:t>
            </a:r>
            <a:r>
              <a:rPr lang="en-US" sz="1700" b="1" dirty="0" smtClean="0"/>
              <a:t>Lithuania</a:t>
            </a:r>
            <a:r>
              <a:rPr lang="en-US" sz="1700" dirty="0" smtClean="0"/>
              <a:t> for art creators, </a:t>
            </a:r>
            <a:r>
              <a:rPr lang="en-US" sz="1700" b="1" dirty="0" smtClean="0"/>
              <a:t>New Zealand </a:t>
            </a:r>
            <a:r>
              <a:rPr lang="en-US" sz="1700" dirty="0" smtClean="0"/>
              <a:t>for </a:t>
            </a:r>
            <a:r>
              <a:rPr lang="en-US" sz="1700" dirty="0" err="1" smtClean="0"/>
              <a:t>Wanjua</a:t>
            </a:r>
            <a:r>
              <a:rPr lang="en-US" sz="1700" dirty="0" smtClean="0"/>
              <a:t> </a:t>
            </a:r>
            <a:r>
              <a:rPr lang="en-US" sz="1700" dirty="0" err="1" smtClean="0"/>
              <a:t>Ora</a:t>
            </a:r>
            <a:r>
              <a:rPr lang="en-US" sz="1700" dirty="0" smtClean="0"/>
              <a:t>; </a:t>
            </a:r>
            <a:r>
              <a:rPr lang="en-US" sz="1700" b="1" dirty="0" smtClean="0"/>
              <a:t>Mexico</a:t>
            </a:r>
            <a:r>
              <a:rPr lang="en-US" sz="1700" dirty="0" smtClean="0"/>
              <a:t> occupational health for crafters; </a:t>
            </a:r>
          </a:p>
          <a:p>
            <a:r>
              <a:rPr lang="en-US" sz="1700" b="1" dirty="0" smtClean="0">
                <a:solidFill>
                  <a:srgbClr val="FF0000"/>
                </a:solidFill>
              </a:rPr>
              <a:t>Youth</a:t>
            </a:r>
            <a:r>
              <a:rPr lang="en-US" sz="1700" b="1" dirty="0" smtClean="0"/>
              <a:t>: </a:t>
            </a:r>
            <a:r>
              <a:rPr lang="en-US" sz="1700" b="1" dirty="0">
                <a:solidFill>
                  <a:srgbClr val="0000FF"/>
                </a:solidFill>
              </a:rPr>
              <a:t>Vietnam’ the Lucky Duck -  professional counseling and finance for young artistic talent; </a:t>
            </a:r>
            <a:endParaRPr lang="en-US" sz="1700" b="1" dirty="0" smtClean="0">
              <a:solidFill>
                <a:srgbClr val="0000FF"/>
              </a:solidFill>
            </a:endParaRPr>
          </a:p>
          <a:p>
            <a:r>
              <a:rPr lang="en-US" sz="1700" b="1" dirty="0" smtClean="0"/>
              <a:t>Marginalised communities: Uruguay</a:t>
            </a:r>
            <a:r>
              <a:rPr lang="en-US" sz="1700" dirty="0" smtClean="0"/>
              <a:t>’s </a:t>
            </a:r>
            <a:r>
              <a:rPr lang="en-US" sz="1700" dirty="0" err="1" smtClean="0"/>
              <a:t>Urbano</a:t>
            </a:r>
            <a:r>
              <a:rPr lang="en-US" sz="1700" dirty="0" smtClean="0"/>
              <a:t> Culture centres right of access to A&amp;C for homeless; Spain’s </a:t>
            </a:r>
            <a:r>
              <a:rPr lang="en-US" sz="1700" i="1" dirty="0" smtClean="0"/>
              <a:t>En Clave </a:t>
            </a:r>
            <a:r>
              <a:rPr lang="en-US" sz="1700" i="1" dirty="0" err="1" smtClean="0"/>
              <a:t>Afrocaribe</a:t>
            </a:r>
            <a:r>
              <a:rPr lang="en-US" sz="1700" i="1" dirty="0" smtClean="0"/>
              <a:t> </a:t>
            </a:r>
            <a:r>
              <a:rPr lang="en-US" sz="1700" dirty="0" smtClean="0"/>
              <a:t>– for musicians of African descent; </a:t>
            </a:r>
            <a:r>
              <a:rPr lang="en-US" sz="1700" b="1" dirty="0" smtClean="0"/>
              <a:t>Afghanistan</a:t>
            </a:r>
            <a:r>
              <a:rPr lang="en-US" sz="1700" dirty="0" smtClean="0"/>
              <a:t>’s </a:t>
            </a:r>
            <a:r>
              <a:rPr lang="en-US" sz="1700" dirty="0"/>
              <a:t>ministry involvement of civil society (protection of small ethnic groups under </a:t>
            </a:r>
            <a:r>
              <a:rPr lang="en-US" sz="1700" dirty="0" smtClean="0"/>
              <a:t>threat; </a:t>
            </a:r>
            <a:r>
              <a:rPr lang="en-US" sz="1700" b="1" dirty="0"/>
              <a:t>Austria’</a:t>
            </a:r>
            <a:r>
              <a:rPr lang="en-US" sz="1700" dirty="0"/>
              <a:t>s Leader Transnational Culture project  locals, immigrants, refugees and visitors; </a:t>
            </a:r>
            <a:endParaRPr lang="en-US" sz="1700" dirty="0" smtClean="0"/>
          </a:p>
          <a:p>
            <a:r>
              <a:rPr lang="en-US" sz="1700" b="1" dirty="0" smtClean="0"/>
              <a:t>General: Belaru</a:t>
            </a:r>
            <a:r>
              <a:rPr lang="en-US" sz="1700" dirty="0" smtClean="0"/>
              <a:t>s </a:t>
            </a:r>
            <a:r>
              <a:rPr lang="en-US" sz="1700" dirty="0"/>
              <a:t>conferences and tv channel to inform public on various issues/  policy on </a:t>
            </a:r>
            <a:r>
              <a:rPr lang="en-US" sz="1700" dirty="0" smtClean="0"/>
              <a:t>culture</a:t>
            </a:r>
          </a:p>
          <a:p>
            <a:r>
              <a:rPr lang="en-US" sz="1700" b="1" dirty="0" smtClean="0">
                <a:solidFill>
                  <a:srgbClr val="FF0000"/>
                </a:solidFill>
              </a:rPr>
              <a:t>Gender equality</a:t>
            </a:r>
            <a:r>
              <a:rPr lang="en-US" sz="1700" dirty="0" smtClean="0"/>
              <a:t>: </a:t>
            </a:r>
            <a:r>
              <a:rPr lang="en-US" sz="1700" b="1" dirty="0" smtClean="0"/>
              <a:t>Bulgaria’s</a:t>
            </a:r>
            <a:r>
              <a:rPr lang="en-US" sz="1700" dirty="0" smtClean="0"/>
              <a:t> national strategy to promote quality between men and women 2016-2020 (promotion, creation, participation); </a:t>
            </a:r>
            <a:r>
              <a:rPr lang="en-US" sz="1700" b="1" dirty="0" smtClean="0">
                <a:solidFill>
                  <a:srgbClr val="0000FF"/>
                </a:solidFill>
              </a:rPr>
              <a:t>Brazil’s 3</a:t>
            </a:r>
            <a:r>
              <a:rPr lang="en-US" sz="1700" b="1" baseline="30000" dirty="0" smtClean="0">
                <a:solidFill>
                  <a:srgbClr val="0000FF"/>
                </a:solidFill>
              </a:rPr>
              <a:t>rd</a:t>
            </a:r>
            <a:r>
              <a:rPr lang="en-US" sz="1700" b="1" dirty="0" smtClean="0">
                <a:solidFill>
                  <a:srgbClr val="0000FF"/>
                </a:solidFill>
              </a:rPr>
              <a:t> national plan of women's policies to promote visibility of the cultural contribution of women in the Brazilian society and access to cultural production, media and content;</a:t>
            </a:r>
            <a:r>
              <a:rPr lang="en-US" sz="1700" b="1" dirty="0" smtClean="0"/>
              <a:t> Finish </a:t>
            </a:r>
            <a:r>
              <a:rPr lang="en-US" sz="1700" dirty="0" smtClean="0"/>
              <a:t>arts and culture policy discourse; </a:t>
            </a:r>
            <a:r>
              <a:rPr lang="en-US" sz="1700" b="1" dirty="0" smtClean="0"/>
              <a:t>Germany’</a:t>
            </a:r>
            <a:r>
              <a:rPr lang="en-US" sz="1700" dirty="0" smtClean="0"/>
              <a:t>s figures from various sources such as study on publishing industry, artists social insurance fund, film and cinema, theatre performances, awards </a:t>
            </a:r>
            <a:r>
              <a:rPr lang="en-US" sz="1700" dirty="0" err="1" smtClean="0"/>
              <a:t>etc</a:t>
            </a:r>
            <a:r>
              <a:rPr lang="en-US" sz="1700" dirty="0" smtClean="0"/>
              <a:t>, leadership roles</a:t>
            </a:r>
            <a:r>
              <a:rPr lang="en-US" sz="1700" b="1" dirty="0" smtClean="0"/>
              <a:t>; Denmark’s </a:t>
            </a:r>
            <a:r>
              <a:rPr lang="en-US" sz="1700" dirty="0" err="1" smtClean="0"/>
              <a:t>C:Ontact</a:t>
            </a:r>
            <a:r>
              <a:rPr lang="en-US" sz="1700" dirty="0" smtClean="0"/>
              <a:t> focused on immigrant women and culture</a:t>
            </a:r>
            <a:r>
              <a:rPr lang="en-US" sz="1700" b="1" dirty="0" smtClean="0"/>
              <a:t>; Greece’s </a:t>
            </a:r>
            <a:r>
              <a:rPr lang="en-US" sz="1700" dirty="0" smtClean="0"/>
              <a:t>National Anion Plan for GE (2016-2020)now includes theme ‘Gender and culture’; </a:t>
            </a:r>
            <a:r>
              <a:rPr lang="en-US" sz="1700" b="1" dirty="0" smtClean="0"/>
              <a:t>Mongolia</a:t>
            </a:r>
            <a:r>
              <a:rPr lang="en-US" sz="1700" dirty="0" smtClean="0"/>
              <a:t>’s Voices of Women initiative and mobile library </a:t>
            </a:r>
            <a:r>
              <a:rPr lang="en-US" sz="1700" b="1" dirty="0" smtClean="0"/>
              <a:t>; NZ’s </a:t>
            </a:r>
            <a:r>
              <a:rPr lang="en-US" sz="1700" dirty="0" smtClean="0"/>
              <a:t>women in film; </a:t>
            </a:r>
            <a:r>
              <a:rPr lang="en-US" sz="1700" b="1" dirty="0" smtClean="0"/>
              <a:t>Norwegian</a:t>
            </a:r>
            <a:r>
              <a:rPr lang="en-US" sz="1700" dirty="0" smtClean="0"/>
              <a:t> film fund for GE; </a:t>
            </a:r>
            <a:r>
              <a:rPr lang="en-US" sz="1700" b="1" dirty="0" smtClean="0"/>
              <a:t>Oman</a:t>
            </a:r>
            <a:r>
              <a:rPr lang="en-US" sz="1700" dirty="0" smtClean="0"/>
              <a:t>’s involvement of women in cultural events (training workshops); </a:t>
            </a:r>
            <a:r>
              <a:rPr lang="en-US" sz="1700" b="1" dirty="0" smtClean="0">
                <a:solidFill>
                  <a:srgbClr val="0000FF"/>
                </a:solidFill>
              </a:rPr>
              <a:t>Portugal’s </a:t>
            </a:r>
            <a:r>
              <a:rPr lang="en-US" sz="1700" b="1" dirty="0" err="1" smtClean="0">
                <a:solidFill>
                  <a:srgbClr val="0000FF"/>
                </a:solidFill>
              </a:rPr>
              <a:t>VIDArte</a:t>
            </a:r>
            <a:r>
              <a:rPr lang="en-US" sz="1700" b="1" dirty="0" smtClean="0">
                <a:solidFill>
                  <a:srgbClr val="0000FF"/>
                </a:solidFill>
              </a:rPr>
              <a:t> prize/ art against domestic violence; award for women creators; </a:t>
            </a:r>
            <a:r>
              <a:rPr lang="en-US" sz="1700" b="1" dirty="0" smtClean="0"/>
              <a:t>Slovakia’s </a:t>
            </a:r>
            <a:r>
              <a:rPr lang="en-US" sz="1700" dirty="0" smtClean="0"/>
              <a:t>grant scheme; </a:t>
            </a:r>
            <a:r>
              <a:rPr lang="en-US" sz="1700" b="1" dirty="0" smtClean="0"/>
              <a:t>Vietnam’</a:t>
            </a:r>
            <a:r>
              <a:rPr lang="en-US" sz="1700" dirty="0" smtClean="0"/>
              <a:t>s Women innovation day’ </a:t>
            </a:r>
          </a:p>
          <a:p>
            <a:r>
              <a:rPr lang="en-US" sz="1700" b="1" dirty="0" smtClean="0">
                <a:solidFill>
                  <a:srgbClr val="FF0000"/>
                </a:solidFill>
              </a:rPr>
              <a:t>Disability</a:t>
            </a:r>
            <a:r>
              <a:rPr lang="en-US" sz="1700" b="1" dirty="0" smtClean="0"/>
              <a:t>: </a:t>
            </a:r>
            <a:r>
              <a:rPr lang="en-US" sz="1700" b="1" dirty="0" smtClean="0">
                <a:solidFill>
                  <a:srgbClr val="0000FF"/>
                </a:solidFill>
              </a:rPr>
              <a:t>Belarus’ access to cultural benefits for people with special needs (Barrier Free environment state programme for the disabled 2011-2015)</a:t>
            </a:r>
            <a:r>
              <a:rPr lang="en-US" sz="1700" dirty="0" smtClean="0"/>
              <a:t>;  </a:t>
            </a:r>
            <a:r>
              <a:rPr lang="en-US" sz="1700" b="1" dirty="0" smtClean="0"/>
              <a:t>Canada’</a:t>
            </a:r>
            <a:r>
              <a:rPr lang="en-US" sz="1700" dirty="0" smtClean="0"/>
              <a:t>s Council for the Arts deaf and disability arts strategy and Quebec’s </a:t>
            </a:r>
            <a:r>
              <a:rPr lang="en-US" sz="1700" dirty="0" err="1" smtClean="0"/>
              <a:t>govt</a:t>
            </a:r>
            <a:r>
              <a:rPr lang="en-US" sz="1700" dirty="0" smtClean="0"/>
              <a:t> action plan on gender equality </a:t>
            </a:r>
          </a:p>
          <a:p>
            <a:endParaRPr lang="en-US" dirty="0"/>
          </a:p>
        </p:txBody>
      </p:sp>
    </p:spTree>
    <p:extLst>
      <p:ext uri="{BB962C8B-B14F-4D97-AF65-F5344CB8AC3E}">
        <p14:creationId xmlns:p14="http://schemas.microsoft.com/office/powerpoint/2010/main" val="394579456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040" y="66358"/>
            <a:ext cx="8836660" cy="1143000"/>
          </a:xfrm>
        </p:spPr>
        <p:txBody>
          <a:bodyPr>
            <a:normAutofit/>
          </a:bodyPr>
          <a:lstStyle/>
          <a:p>
            <a:pPr algn="l"/>
            <a:r>
              <a:rPr lang="en-US" sz="2800" dirty="0"/>
              <a:t>8.1.3 Policies and measures support equity in access to cultural resources by vulnerable groups in the </a:t>
            </a:r>
            <a:r>
              <a:rPr lang="en-US" sz="2800" dirty="0" smtClean="0"/>
              <a:t>community</a:t>
            </a:r>
            <a:endParaRPr lang="en-US" sz="3200" dirty="0"/>
          </a:p>
        </p:txBody>
      </p:sp>
      <p:sp>
        <p:nvSpPr>
          <p:cNvPr id="3" name="Content Placeholder 2"/>
          <p:cNvSpPr>
            <a:spLocks noGrp="1"/>
          </p:cNvSpPr>
          <p:nvPr>
            <p:ph idx="1"/>
          </p:nvPr>
        </p:nvSpPr>
        <p:spPr>
          <a:xfrm>
            <a:off x="193040" y="1209358"/>
            <a:ext cx="8836660" cy="5648642"/>
          </a:xfrm>
        </p:spPr>
        <p:txBody>
          <a:bodyPr>
            <a:normAutofit fontScale="40000" lnSpcReduction="20000"/>
          </a:bodyPr>
          <a:lstStyle/>
          <a:p>
            <a:pPr marL="0" indent="0">
              <a:buNone/>
            </a:pPr>
            <a:r>
              <a:rPr lang="en-US" sz="4500" b="1" dirty="0" smtClean="0"/>
              <a:t>Support is provided to community projects that have both an artistic and social value</a:t>
            </a:r>
            <a:r>
              <a:rPr lang="en-US" sz="4500" dirty="0" smtClean="0"/>
              <a:t>; </a:t>
            </a:r>
          </a:p>
          <a:p>
            <a:r>
              <a:rPr lang="en-US" sz="4500" b="1" dirty="0" smtClean="0"/>
              <a:t>Cuba</a:t>
            </a:r>
            <a:r>
              <a:rPr lang="en-US" sz="4500" dirty="0" smtClean="0"/>
              <a:t>’s El Canal community in Cerro municipality  -’channeling my neighbourhood; </a:t>
            </a:r>
            <a:r>
              <a:rPr lang="en-US" sz="4500" b="1" dirty="0" smtClean="0"/>
              <a:t>Cyprus</a:t>
            </a:r>
            <a:r>
              <a:rPr lang="en-US" sz="4500" dirty="0" smtClean="0"/>
              <a:t>’ Countryside </a:t>
            </a:r>
            <a:r>
              <a:rPr lang="en-US" sz="4500" dirty="0" err="1" smtClean="0"/>
              <a:t>Animafest</a:t>
            </a:r>
            <a:r>
              <a:rPr lang="en-US" sz="4500" dirty="0" smtClean="0"/>
              <a:t> Cyprus</a:t>
            </a:r>
            <a:r>
              <a:rPr lang="en-US" sz="4500" b="1" dirty="0" smtClean="0"/>
              <a:t>; Germany’s </a:t>
            </a:r>
            <a:r>
              <a:rPr lang="en-US" sz="4500" dirty="0" smtClean="0"/>
              <a:t>Cultural education  - programme of the Lander; Lithuania's promotion of arts impact on human welfare; Portugal’s preschool to secondary arts education and artistic practices for social inclusion; </a:t>
            </a:r>
            <a:r>
              <a:rPr lang="en-US" sz="4500" b="1" dirty="0" smtClean="0"/>
              <a:t>Vietnam’</a:t>
            </a:r>
            <a:r>
              <a:rPr lang="en-US" sz="4500" dirty="0" smtClean="0"/>
              <a:t>s audience development, cinema, art space; </a:t>
            </a:r>
            <a:r>
              <a:rPr lang="en-US" sz="4500" b="1" dirty="0" smtClean="0"/>
              <a:t>Zimbabwe</a:t>
            </a:r>
            <a:r>
              <a:rPr lang="en-US" sz="4500" dirty="0" smtClean="0"/>
              <a:t> 75% local content policy and rise of </a:t>
            </a:r>
            <a:r>
              <a:rPr lang="en-US" sz="4500" dirty="0" err="1" smtClean="0"/>
              <a:t>Zimdancehall</a:t>
            </a:r>
            <a:r>
              <a:rPr lang="en-US" sz="4500" dirty="0" smtClean="0"/>
              <a:t> movement; </a:t>
            </a:r>
            <a:r>
              <a:rPr lang="en-US" sz="4500" b="1" dirty="0" smtClean="0"/>
              <a:t>Cuba</a:t>
            </a:r>
            <a:r>
              <a:rPr lang="en-US" sz="4500" dirty="0" smtClean="0"/>
              <a:t>’s El Canal Community in Cerro municipality – Eco Art – project; </a:t>
            </a:r>
            <a:r>
              <a:rPr lang="en-US" sz="4500" b="1" dirty="0">
                <a:solidFill>
                  <a:srgbClr val="0000FF"/>
                </a:solidFill>
              </a:rPr>
              <a:t>Chile’s programme </a:t>
            </a:r>
            <a:r>
              <a:rPr lang="en-US" sz="4500" b="1" dirty="0" err="1">
                <a:solidFill>
                  <a:srgbClr val="0000FF"/>
                </a:solidFill>
              </a:rPr>
              <a:t>Interculturality</a:t>
            </a:r>
            <a:r>
              <a:rPr lang="en-US" sz="4500" b="1" dirty="0">
                <a:solidFill>
                  <a:srgbClr val="0000FF"/>
                </a:solidFill>
              </a:rPr>
              <a:t> and inclusion of migrants for promotion of artistic/ cultural expression and </a:t>
            </a:r>
            <a:r>
              <a:rPr lang="en-US" sz="4500" b="1" dirty="0" err="1">
                <a:solidFill>
                  <a:srgbClr val="0000FF"/>
                </a:solidFill>
              </a:rPr>
              <a:t>Afrodescendant</a:t>
            </a:r>
            <a:r>
              <a:rPr lang="en-US" sz="4500" b="1" dirty="0">
                <a:solidFill>
                  <a:srgbClr val="0000FF"/>
                </a:solidFill>
              </a:rPr>
              <a:t> </a:t>
            </a:r>
            <a:r>
              <a:rPr lang="en-US" sz="4500" b="1" dirty="0" smtClean="0">
                <a:solidFill>
                  <a:srgbClr val="0000FF"/>
                </a:solidFill>
              </a:rPr>
              <a:t>community’ </a:t>
            </a:r>
            <a:r>
              <a:rPr lang="en-US" sz="4500" b="1" dirty="0">
                <a:solidFill>
                  <a:srgbClr val="0000FF"/>
                </a:solidFill>
              </a:rPr>
              <a:t>Chile’s  CECREA promoting development of creative learning processes and creative skills for young people (7 -19 </a:t>
            </a:r>
            <a:r>
              <a:rPr lang="en-US" sz="4500" b="1" dirty="0" err="1">
                <a:solidFill>
                  <a:srgbClr val="0000FF"/>
                </a:solidFill>
              </a:rPr>
              <a:t>yr</a:t>
            </a:r>
            <a:r>
              <a:rPr lang="en-US" sz="4500" dirty="0" err="1"/>
              <a:t>s</a:t>
            </a:r>
            <a:r>
              <a:rPr lang="en-US" sz="4500" dirty="0" smtClean="0"/>
              <a:t>); Chile mentions lack of adequate funds; Indonesia focus on youth training in CEA; </a:t>
            </a:r>
            <a:r>
              <a:rPr lang="en-US" sz="4500" b="1" dirty="0">
                <a:solidFill>
                  <a:srgbClr val="0000FF"/>
                </a:solidFill>
              </a:rPr>
              <a:t>Kenya’</a:t>
            </a:r>
            <a:r>
              <a:rPr lang="en-US" sz="4500" b="1" dirty="0" smtClean="0">
                <a:solidFill>
                  <a:srgbClr val="0000FF"/>
                </a:solidFill>
              </a:rPr>
              <a:t>s civil society awareness of social cultural rights and desire to participate in cultural governance</a:t>
            </a:r>
            <a:r>
              <a:rPr lang="en-US" sz="4500" dirty="0" smtClean="0"/>
              <a:t>; </a:t>
            </a:r>
            <a:r>
              <a:rPr lang="en-US" sz="4500" b="1" dirty="0"/>
              <a:t>Latvia’</a:t>
            </a:r>
            <a:r>
              <a:rPr lang="en-US" sz="4500" dirty="0" smtClean="0"/>
              <a:t>s social dialogue with NGO sector and culture and development; Latvia’s </a:t>
            </a:r>
            <a:r>
              <a:rPr lang="en-US" sz="4500" dirty="0" err="1" smtClean="0"/>
              <a:t>creativiity</a:t>
            </a:r>
            <a:r>
              <a:rPr lang="en-US" sz="4500" dirty="0" smtClean="0"/>
              <a:t> week ‘</a:t>
            </a:r>
            <a:r>
              <a:rPr lang="en-US" sz="4500" dirty="0" err="1" smtClean="0"/>
              <a:t>Radi</a:t>
            </a:r>
            <a:r>
              <a:rPr lang="en-US" sz="4500" dirty="0" smtClean="0"/>
              <a:t>!”; </a:t>
            </a:r>
            <a:r>
              <a:rPr lang="en-US" sz="4500" b="1" dirty="0"/>
              <a:t>Sweden’</a:t>
            </a:r>
            <a:r>
              <a:rPr lang="en-US" sz="4500" dirty="0"/>
              <a:t>s Creative Schools Initiative targeting </a:t>
            </a:r>
            <a:r>
              <a:rPr lang="en-US" sz="4500" dirty="0" smtClean="0"/>
              <a:t>immigrants and Taking Place focus on cultural activities where low electoral turnout or other </a:t>
            </a:r>
            <a:r>
              <a:rPr lang="en-US" sz="4500" dirty="0" err="1" smtClean="0"/>
              <a:t>socialeco</a:t>
            </a:r>
            <a:r>
              <a:rPr lang="en-US" sz="4500" dirty="0" smtClean="0"/>
              <a:t> challenges; </a:t>
            </a:r>
            <a:r>
              <a:rPr lang="en-US" sz="4500" b="1" dirty="0">
                <a:solidFill>
                  <a:srgbClr val="0000FF"/>
                </a:solidFill>
              </a:rPr>
              <a:t>Uruguay’s </a:t>
            </a:r>
            <a:r>
              <a:rPr lang="en-US" sz="4500" b="1" dirty="0" err="1">
                <a:solidFill>
                  <a:srgbClr val="0000FF"/>
                </a:solidFill>
              </a:rPr>
              <a:t>Urbano</a:t>
            </a:r>
            <a:r>
              <a:rPr lang="en-US" sz="4500" b="1" dirty="0">
                <a:solidFill>
                  <a:srgbClr val="0000FF"/>
                </a:solidFill>
              </a:rPr>
              <a:t> Cultural Centre to empower homeless through education and cultural </a:t>
            </a:r>
            <a:r>
              <a:rPr lang="en-US" sz="4500" b="1" dirty="0" smtClean="0">
                <a:solidFill>
                  <a:srgbClr val="0000FF"/>
                </a:solidFill>
              </a:rPr>
              <a:t>production; </a:t>
            </a:r>
            <a:r>
              <a:rPr lang="en-US" sz="4500" b="1" dirty="0"/>
              <a:t>Vietnam’</a:t>
            </a:r>
            <a:r>
              <a:rPr lang="en-US" sz="4500" dirty="0"/>
              <a:t>s Measure 2 ‘ Develop cultural life in the national targeted programme on new rural construction’ system of cultural facilities – community based cultural houses and community learning centres ensuring equal accessibility and enjoyment and cultural houses at village level; </a:t>
            </a:r>
            <a:r>
              <a:rPr lang="en-US" sz="4500" dirty="0" smtClean="0"/>
              <a:t>  </a:t>
            </a:r>
          </a:p>
          <a:p>
            <a:endParaRPr lang="en-US" sz="4500" dirty="0"/>
          </a:p>
          <a:p>
            <a:r>
              <a:rPr lang="en-US" sz="4500" dirty="0" smtClean="0"/>
              <a:t>(</a:t>
            </a:r>
            <a:r>
              <a:rPr lang="en-US" sz="4500" dirty="0" smtClean="0">
                <a:solidFill>
                  <a:srgbClr val="FF0000"/>
                </a:solidFill>
              </a:rPr>
              <a:t>add economic and environmental value</a:t>
            </a:r>
            <a:r>
              <a:rPr lang="en-US" sz="4500" dirty="0" smtClean="0"/>
              <a:t>)</a:t>
            </a:r>
          </a:p>
          <a:p>
            <a:pPr lvl="1"/>
            <a:endParaRPr lang="en-US" dirty="0" smtClean="0"/>
          </a:p>
          <a:p>
            <a:endParaRPr lang="en-US" dirty="0"/>
          </a:p>
        </p:txBody>
      </p:sp>
    </p:spTree>
    <p:extLst>
      <p:ext uri="{BB962C8B-B14F-4D97-AF65-F5344CB8AC3E}">
        <p14:creationId xmlns:p14="http://schemas.microsoft.com/office/powerpoint/2010/main" val="125427395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440" y="548958"/>
            <a:ext cx="8077200" cy="1143000"/>
          </a:xfrm>
        </p:spPr>
        <p:txBody>
          <a:bodyPr>
            <a:normAutofit fontScale="90000"/>
          </a:bodyPr>
          <a:lstStyle/>
          <a:p>
            <a:pPr algn="l"/>
            <a:r>
              <a:rPr lang="en-US" sz="2800" dirty="0"/>
              <a:t>8.1.3 Policies and measures support equity in access to cultural resources by vulnerable groups in the </a:t>
            </a:r>
            <a:r>
              <a:rPr lang="en-US" sz="2800" dirty="0" smtClean="0"/>
              <a:t>community</a:t>
            </a:r>
            <a:endParaRPr lang="en-US" sz="3200" dirty="0"/>
          </a:p>
        </p:txBody>
      </p:sp>
      <p:sp>
        <p:nvSpPr>
          <p:cNvPr id="3" name="Content Placeholder 2"/>
          <p:cNvSpPr>
            <a:spLocks noGrp="1"/>
          </p:cNvSpPr>
          <p:nvPr>
            <p:ph idx="1"/>
          </p:nvPr>
        </p:nvSpPr>
        <p:spPr>
          <a:xfrm>
            <a:off x="457200" y="1778000"/>
            <a:ext cx="7620000" cy="4643120"/>
          </a:xfrm>
        </p:spPr>
        <p:txBody>
          <a:bodyPr>
            <a:normAutofit/>
          </a:bodyPr>
          <a:lstStyle/>
          <a:p>
            <a:r>
              <a:rPr lang="en-US" sz="2600" b="1" dirty="0" smtClean="0"/>
              <a:t>Survey evaluating individual participation </a:t>
            </a:r>
            <a:r>
              <a:rPr lang="en-US" sz="2600" dirty="0" smtClean="0"/>
              <a:t>or reasons for non participation in cultural events and level of satisfaction with variety and quality of cultural events (</a:t>
            </a:r>
            <a:r>
              <a:rPr lang="en-US" sz="2600" b="1" dirty="0" smtClean="0">
                <a:solidFill>
                  <a:srgbClr val="FF6600"/>
                </a:solidFill>
              </a:rPr>
              <a:t>Why focus so specifically on a survey and why only on  participation?)</a:t>
            </a:r>
          </a:p>
          <a:p>
            <a:r>
              <a:rPr lang="en-US" sz="2600" b="1" dirty="0" smtClean="0"/>
              <a:t>Evaluation reports </a:t>
            </a:r>
            <a:r>
              <a:rPr lang="en-US" sz="2600" dirty="0" smtClean="0"/>
              <a:t>on the impact of policies and measure to support equity in access to cultural resources by vulnerable groups </a:t>
            </a:r>
            <a:r>
              <a:rPr lang="en-US" sz="2600" dirty="0"/>
              <a:t>; Brazil’s national cultural conferences for CS and </a:t>
            </a:r>
            <a:r>
              <a:rPr lang="en-US" sz="2600" dirty="0" err="1"/>
              <a:t>Govt</a:t>
            </a:r>
            <a:r>
              <a:rPr lang="en-US" sz="2600" dirty="0"/>
              <a:t> to evaluate CPs;</a:t>
            </a:r>
          </a:p>
          <a:p>
            <a:pPr lvl="1"/>
            <a:endParaRPr lang="en-US" dirty="0" smtClean="0"/>
          </a:p>
          <a:p>
            <a:endParaRPr lang="en-US" dirty="0"/>
          </a:p>
        </p:txBody>
      </p:sp>
    </p:spTree>
    <p:extLst>
      <p:ext uri="{BB962C8B-B14F-4D97-AF65-F5344CB8AC3E}">
        <p14:creationId xmlns:p14="http://schemas.microsoft.com/office/powerpoint/2010/main" val="403947245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620000" cy="1143000"/>
          </a:xfrm>
        </p:spPr>
        <p:txBody>
          <a:bodyPr>
            <a:normAutofit/>
          </a:bodyPr>
          <a:lstStyle/>
          <a:p>
            <a:pPr algn="l"/>
            <a:r>
              <a:rPr lang="en-US" sz="2800" dirty="0"/>
              <a:t>8.2.1  International sustainable development programmes that integrate </a:t>
            </a:r>
            <a:r>
              <a:rPr lang="en-US" sz="2800" dirty="0" smtClean="0"/>
              <a:t>culture</a:t>
            </a:r>
            <a:endParaRPr lang="en-US" sz="3200" dirty="0"/>
          </a:p>
        </p:txBody>
      </p:sp>
      <p:sp>
        <p:nvSpPr>
          <p:cNvPr id="3" name="Content Placeholder 2"/>
          <p:cNvSpPr>
            <a:spLocks noGrp="1"/>
          </p:cNvSpPr>
          <p:nvPr>
            <p:ph idx="1"/>
          </p:nvPr>
        </p:nvSpPr>
        <p:spPr/>
        <p:txBody>
          <a:bodyPr>
            <a:normAutofit lnSpcReduction="10000"/>
          </a:bodyPr>
          <a:lstStyle/>
          <a:p>
            <a:pPr marL="457200" lvl="1" indent="0">
              <a:buNone/>
            </a:pPr>
            <a:r>
              <a:rPr lang="en-US" b="1" dirty="0" smtClean="0"/>
              <a:t>Evidence of strategie</a:t>
            </a:r>
            <a:r>
              <a:rPr lang="en-US" dirty="0" smtClean="0"/>
              <a:t>s </a:t>
            </a:r>
            <a:r>
              <a:rPr lang="en-US" b="1" dirty="0" smtClean="0"/>
              <a:t>to promote culture in international sustainable development programmes</a:t>
            </a:r>
            <a:r>
              <a:rPr lang="en-US" dirty="0" smtClean="0"/>
              <a:t>; </a:t>
            </a:r>
          </a:p>
          <a:p>
            <a:pPr lvl="1"/>
            <a:r>
              <a:rPr lang="en-US" dirty="0" smtClean="0"/>
              <a:t>No obvious evidence from QPRs</a:t>
            </a:r>
          </a:p>
          <a:p>
            <a:pPr lvl="1"/>
            <a:r>
              <a:rPr lang="en-US" dirty="0" smtClean="0"/>
              <a:t>BOP </a:t>
            </a:r>
            <a:r>
              <a:rPr lang="en-US" dirty="0"/>
              <a:t>evidence) </a:t>
            </a:r>
          </a:p>
          <a:p>
            <a:pPr lvl="1"/>
            <a:endParaRPr lang="en-US" dirty="0" smtClean="0"/>
          </a:p>
          <a:p>
            <a:pPr marL="457200" lvl="1" indent="0">
              <a:buNone/>
            </a:pPr>
            <a:endParaRPr lang="en-US" b="1" dirty="0"/>
          </a:p>
          <a:p>
            <a:pPr marL="457200" lvl="1" indent="0">
              <a:buNone/>
            </a:pPr>
            <a:r>
              <a:rPr lang="en-US" b="1" dirty="0" smtClean="0"/>
              <a:t>Evaluation reports on the impact of international sustainable development strategies and programmes </a:t>
            </a:r>
          </a:p>
          <a:p>
            <a:pPr lvl="1"/>
            <a:endParaRPr lang="en-US" b="1" dirty="0" smtClean="0"/>
          </a:p>
          <a:p>
            <a:endParaRPr lang="en-US" dirty="0"/>
          </a:p>
        </p:txBody>
      </p:sp>
    </p:spTree>
    <p:extLst>
      <p:ext uri="{BB962C8B-B14F-4D97-AF65-F5344CB8AC3E}">
        <p14:creationId xmlns:p14="http://schemas.microsoft.com/office/powerpoint/2010/main" val="188576116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800" dirty="0"/>
              <a:t>8.2.2  Technical assistance programmes aimed at strengthening human and institutional capacities in the cultural and creative industries in developing </a:t>
            </a:r>
            <a:r>
              <a:rPr lang="en-US" sz="2800" dirty="0" smtClean="0"/>
              <a:t>countries</a:t>
            </a:r>
            <a:endParaRPr lang="en-US" sz="2800" dirty="0"/>
          </a:p>
        </p:txBody>
      </p:sp>
      <p:sp>
        <p:nvSpPr>
          <p:cNvPr id="3" name="Content Placeholder 2"/>
          <p:cNvSpPr>
            <a:spLocks noGrp="1"/>
          </p:cNvSpPr>
          <p:nvPr>
            <p:ph idx="1"/>
          </p:nvPr>
        </p:nvSpPr>
        <p:spPr/>
        <p:txBody>
          <a:bodyPr>
            <a:normAutofit fontScale="70000" lnSpcReduction="20000"/>
          </a:bodyPr>
          <a:lstStyle/>
          <a:p>
            <a:pPr marL="114300" indent="0">
              <a:buNone/>
            </a:pPr>
            <a:endParaRPr lang="en-US" dirty="0" smtClean="0"/>
          </a:p>
          <a:p>
            <a:pPr marL="457200" lvl="1" indent="0">
              <a:buNone/>
            </a:pPr>
            <a:r>
              <a:rPr lang="en-US" b="1" dirty="0" smtClean="0"/>
              <a:t>Evidence of international technical assistance programmes </a:t>
            </a:r>
            <a:r>
              <a:rPr lang="en-US" dirty="0" smtClean="0"/>
              <a:t>for CCI policy development and implementation; small medium and micro enterprise development (technology, skills development to enhance entrepreneurial and business  competences); cultural industry professionals to exchange information and build professional networks: </a:t>
            </a:r>
          </a:p>
          <a:p>
            <a:pPr lvl="1"/>
            <a:r>
              <a:rPr lang="en-US" dirty="0" err="1" smtClean="0"/>
              <a:t>eg</a:t>
            </a:r>
            <a:r>
              <a:rPr lang="en-US" dirty="0" smtClean="0"/>
              <a:t> </a:t>
            </a:r>
            <a:r>
              <a:rPr lang="en-US" b="1" dirty="0" smtClean="0">
                <a:solidFill>
                  <a:srgbClr val="0000FF"/>
                </a:solidFill>
              </a:rPr>
              <a:t>Swedish Agency for Economic and Regional Growth- export strategy for CCIs (to what extent does it provide incentives to import CCI products)</a:t>
            </a:r>
            <a:r>
              <a:rPr lang="en-US" dirty="0" smtClean="0"/>
              <a:t>; </a:t>
            </a:r>
            <a:r>
              <a:rPr lang="en-US" b="1" dirty="0" smtClean="0"/>
              <a:t>Cyprus’s</a:t>
            </a:r>
            <a:r>
              <a:rPr lang="en-US" dirty="0" smtClean="0"/>
              <a:t> creation of new theatre plays by lesser known </a:t>
            </a:r>
            <a:r>
              <a:rPr lang="en-US" dirty="0" err="1" smtClean="0"/>
              <a:t>playwriters</a:t>
            </a:r>
            <a:r>
              <a:rPr lang="en-US" dirty="0" smtClean="0"/>
              <a:t> and younger ones; </a:t>
            </a:r>
            <a:r>
              <a:rPr lang="en-US" b="1" dirty="0" smtClean="0"/>
              <a:t>Italy’s</a:t>
            </a:r>
            <a:r>
              <a:rPr lang="en-US" dirty="0" smtClean="0"/>
              <a:t> DE.MO supporting innovative design projects and arts – promoting international young artists mobility; </a:t>
            </a:r>
          </a:p>
          <a:p>
            <a:pPr marL="457200" lvl="1" indent="0">
              <a:buNone/>
            </a:pPr>
            <a:endParaRPr lang="en-US" b="1" dirty="0" smtClean="0"/>
          </a:p>
          <a:p>
            <a:pPr marL="457200" lvl="1" indent="0">
              <a:buNone/>
            </a:pPr>
            <a:r>
              <a:rPr lang="en-US" b="1" dirty="0" smtClean="0"/>
              <a:t>Evaluation reports on the impact of technical assistance programmes </a:t>
            </a:r>
          </a:p>
        </p:txBody>
      </p:sp>
    </p:spTree>
    <p:extLst>
      <p:ext uri="{BB962C8B-B14F-4D97-AF65-F5344CB8AC3E}">
        <p14:creationId xmlns:p14="http://schemas.microsoft.com/office/powerpoint/2010/main" val="159967236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800" dirty="0"/>
              <a:t>8.2.3  </a:t>
            </a:r>
            <a:r>
              <a:rPr lang="en-US" sz="2800" b="1" dirty="0"/>
              <a:t>Financial assistance to support creativity </a:t>
            </a:r>
            <a:r>
              <a:rPr lang="en-US" sz="2800" dirty="0"/>
              <a:t>in developing countries </a:t>
            </a:r>
            <a:br>
              <a:rPr lang="en-US" sz="2800" dirty="0"/>
            </a:br>
            <a:endParaRPr lang="en-US" sz="2800" dirty="0"/>
          </a:p>
        </p:txBody>
      </p:sp>
      <p:sp>
        <p:nvSpPr>
          <p:cNvPr id="3" name="Content Placeholder 2"/>
          <p:cNvSpPr>
            <a:spLocks noGrp="1"/>
          </p:cNvSpPr>
          <p:nvPr>
            <p:ph idx="1"/>
          </p:nvPr>
        </p:nvSpPr>
        <p:spPr/>
        <p:txBody>
          <a:bodyPr>
            <a:normAutofit fontScale="92500" lnSpcReduction="20000"/>
          </a:bodyPr>
          <a:lstStyle/>
          <a:p>
            <a:pPr marL="457200" lvl="1" indent="0">
              <a:buNone/>
            </a:pPr>
            <a:r>
              <a:rPr lang="en-US" b="1" dirty="0" smtClean="0"/>
              <a:t>Incorporation of culture into donor countries</a:t>
            </a:r>
            <a:r>
              <a:rPr lang="en-US" dirty="0" smtClean="0"/>
              <a:t>’ official development assistance programmes and strategies (e.g. share of culture in ODA, number of countries targeted, total level of expenditure for culture per head of donor country population) </a:t>
            </a:r>
          </a:p>
          <a:p>
            <a:pPr lvl="1"/>
            <a:r>
              <a:rPr lang="en-US" dirty="0" smtClean="0"/>
              <a:t>see BOP slides</a:t>
            </a:r>
          </a:p>
          <a:p>
            <a:pPr marL="457200" lvl="1" indent="0">
              <a:buNone/>
            </a:pPr>
            <a:r>
              <a:rPr lang="en-US" b="1" dirty="0" smtClean="0"/>
              <a:t>Annual contributions </a:t>
            </a:r>
            <a:r>
              <a:rPr lang="en-US" dirty="0" smtClean="0"/>
              <a:t>to the IFCD: </a:t>
            </a:r>
          </a:p>
          <a:p>
            <a:pPr lvl="1"/>
            <a:r>
              <a:rPr lang="en-US" dirty="0" smtClean="0"/>
              <a:t>see BOP slides; </a:t>
            </a:r>
          </a:p>
          <a:p>
            <a:pPr marL="457200" lvl="1" indent="0">
              <a:buNone/>
            </a:pPr>
            <a:r>
              <a:rPr lang="en-US" b="1" dirty="0" smtClean="0"/>
              <a:t>Provision of low interest loans, grants and other funding mechanisms; </a:t>
            </a:r>
          </a:p>
          <a:p>
            <a:pPr marL="457200" lvl="1" indent="0">
              <a:buNone/>
            </a:pPr>
            <a:r>
              <a:rPr lang="en-US" b="1" dirty="0" smtClean="0"/>
              <a:t>Evaluation reports </a:t>
            </a:r>
            <a:r>
              <a:rPr lang="en-US" dirty="0" smtClean="0"/>
              <a:t>on the impact of financial assistance to support creativity in developing countries</a:t>
            </a:r>
            <a:endParaRPr lang="en-US" dirty="0"/>
          </a:p>
        </p:txBody>
      </p:sp>
    </p:spTree>
    <p:extLst>
      <p:ext uri="{BB962C8B-B14F-4D97-AF65-F5344CB8AC3E}">
        <p14:creationId xmlns:p14="http://schemas.microsoft.com/office/powerpoint/2010/main" val="331399725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338"/>
            <a:ext cx="8229600" cy="1143000"/>
          </a:xfrm>
        </p:spPr>
        <p:txBody>
          <a:bodyPr/>
          <a:lstStyle/>
          <a:p>
            <a:r>
              <a:rPr lang="en-US" dirty="0" smtClean="0"/>
              <a:t>Discussion of indicators </a:t>
            </a:r>
            <a:endParaRPr lang="en-US" dirty="0"/>
          </a:p>
        </p:txBody>
      </p:sp>
      <p:sp>
        <p:nvSpPr>
          <p:cNvPr id="3" name="Content Placeholder 2"/>
          <p:cNvSpPr>
            <a:spLocks noGrp="1"/>
          </p:cNvSpPr>
          <p:nvPr>
            <p:ph idx="1"/>
          </p:nvPr>
        </p:nvSpPr>
        <p:spPr>
          <a:xfrm>
            <a:off x="203200" y="1066800"/>
            <a:ext cx="8940800" cy="4525963"/>
          </a:xfrm>
        </p:spPr>
        <p:txBody>
          <a:bodyPr>
            <a:noAutofit/>
          </a:bodyPr>
          <a:lstStyle/>
          <a:p>
            <a:r>
              <a:rPr lang="en-US" sz="1800" dirty="0" smtClean="0"/>
              <a:t>Indicator asks if </a:t>
            </a:r>
            <a:r>
              <a:rPr lang="en-US" sz="1800" b="1" dirty="0" smtClean="0"/>
              <a:t>established, functioning and evaluated  </a:t>
            </a:r>
            <a:r>
              <a:rPr lang="en-US" sz="1800" dirty="0" smtClean="0"/>
              <a:t>- Mostly only established – </a:t>
            </a:r>
            <a:r>
              <a:rPr lang="en-US" sz="1800" b="1" dirty="0" smtClean="0"/>
              <a:t>seldom evidence of functioning </a:t>
            </a:r>
            <a:r>
              <a:rPr lang="en-US" sz="1800" dirty="0" smtClean="0"/>
              <a:t>and almost </a:t>
            </a:r>
            <a:r>
              <a:rPr lang="en-US" sz="1800" b="1" dirty="0" smtClean="0"/>
              <a:t>no evidence of evaluation </a:t>
            </a:r>
            <a:r>
              <a:rPr lang="en-US" sz="1800" dirty="0" smtClean="0"/>
              <a:t>(or terms need to be questioned re impact) </a:t>
            </a:r>
          </a:p>
          <a:p>
            <a:r>
              <a:rPr lang="en-US" sz="1800" dirty="0" smtClean="0"/>
              <a:t>MOV don</a:t>
            </a:r>
            <a:r>
              <a:rPr lang="fr-FR" sz="1800" dirty="0" smtClean="0"/>
              <a:t>’</a:t>
            </a:r>
            <a:r>
              <a:rPr lang="en-US" sz="1800" dirty="0" smtClean="0"/>
              <a:t>t allow for a discussion of </a:t>
            </a:r>
            <a:r>
              <a:rPr lang="en-US" sz="1800" b="1" dirty="0" smtClean="0"/>
              <a:t>what Global North countries are doing </a:t>
            </a:r>
            <a:r>
              <a:rPr lang="en-US" sz="1800" b="1" dirty="0" err="1" smtClean="0"/>
              <a:t>wrt</a:t>
            </a:r>
            <a:r>
              <a:rPr lang="en-US" sz="1800" b="1" dirty="0" smtClean="0"/>
              <a:t> to finance and technical assistance </a:t>
            </a:r>
            <a:r>
              <a:rPr lang="en-US" sz="1800" dirty="0" smtClean="0"/>
              <a:t>(Indicator 8.2.2 aimed at GN in developing countries) (potential loss of good practices from GN) although it could be reported on in 8.1.2 but that is specific to regional equity </a:t>
            </a:r>
          </a:p>
          <a:p>
            <a:r>
              <a:rPr lang="en-US" sz="1800" dirty="0" smtClean="0"/>
              <a:t>Where are the MOV for </a:t>
            </a:r>
            <a:r>
              <a:rPr lang="en-US" sz="1800" b="1" dirty="0" smtClean="0"/>
              <a:t>general finance and technical assistance or in urban areas </a:t>
            </a:r>
            <a:r>
              <a:rPr lang="en-US" sz="1800" dirty="0" smtClean="0"/>
              <a:t>by Global South countries (currently only in respect of regional equity, or disadvantaged regional/ rural areas)  (e.g. list of assistance in 8.2.2.sme, professionals, exchange, networks) </a:t>
            </a:r>
          </a:p>
          <a:p>
            <a:r>
              <a:rPr lang="en-US" sz="1800" dirty="0" smtClean="0"/>
              <a:t>MOV: survey for participation in this section-  Why the priority re C and SD? </a:t>
            </a:r>
          </a:p>
          <a:p>
            <a:r>
              <a:rPr lang="en-US" sz="1800" dirty="0" smtClean="0"/>
              <a:t>Indicator 8.2.1 seems very specific – are there many international SD programmes that this warrants its own – it could appear in 8.2.2/ or 8.2.3 re donor countries support </a:t>
            </a:r>
          </a:p>
          <a:p>
            <a:r>
              <a:rPr lang="en-US" sz="1800" dirty="0" smtClean="0"/>
              <a:t>In General it is not clear why these chosen above others in relation to establishing the conditions for the integration of C in SD and to ensure that the technical assistance impacts on SD E.g. Latvia mentions need for in depth discussion on the qualitative indicators/ difficulties to estimate the value of culture in other sectors, such as social and regional development; in expressing qualitative contribution of culture in other sectors such as education promoting creativity, innovative  business and wise governance </a:t>
            </a:r>
          </a:p>
          <a:p>
            <a:endParaRPr lang="en-US" sz="1800" dirty="0" smtClean="0"/>
          </a:p>
          <a:p>
            <a:endParaRPr lang="en-US" sz="1800" dirty="0" smtClean="0"/>
          </a:p>
        </p:txBody>
      </p:sp>
    </p:spTree>
    <p:extLst>
      <p:ext uri="{BB962C8B-B14F-4D97-AF65-F5344CB8AC3E}">
        <p14:creationId xmlns:p14="http://schemas.microsoft.com/office/powerpoint/2010/main" val="403359475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00" y="-38100"/>
            <a:ext cx="8813800" cy="1143000"/>
          </a:xfrm>
        </p:spPr>
        <p:txBody>
          <a:bodyPr>
            <a:noAutofit/>
          </a:bodyPr>
          <a:lstStyle/>
          <a:p>
            <a:r>
              <a:rPr lang="en-US" sz="3200" dirty="0" smtClean="0">
                <a:solidFill>
                  <a:srgbClr val="FF0000"/>
                </a:solidFill>
              </a:rPr>
              <a:t>Add to indicators</a:t>
            </a:r>
            <a:r>
              <a:rPr lang="en-US" sz="3200" dirty="0" smtClean="0"/>
              <a:t> 8.1.2 </a:t>
            </a:r>
            <a:r>
              <a:rPr lang="en-US" sz="3200" b="1" dirty="0" smtClean="0"/>
              <a:t>South-South </a:t>
            </a:r>
            <a:r>
              <a:rPr lang="en-US" sz="3200" dirty="0" smtClean="0"/>
              <a:t>exchanges</a:t>
            </a:r>
            <a:endParaRPr lang="en-US" sz="3200" dirty="0"/>
          </a:p>
        </p:txBody>
      </p:sp>
      <p:sp>
        <p:nvSpPr>
          <p:cNvPr id="3" name="Content Placeholder 2"/>
          <p:cNvSpPr>
            <a:spLocks noGrp="1"/>
          </p:cNvSpPr>
          <p:nvPr>
            <p:ph idx="1"/>
          </p:nvPr>
        </p:nvSpPr>
        <p:spPr>
          <a:xfrm>
            <a:off x="0" y="863600"/>
            <a:ext cx="8978900" cy="4525963"/>
          </a:xfrm>
        </p:spPr>
        <p:txBody>
          <a:bodyPr>
            <a:noAutofit/>
          </a:bodyPr>
          <a:lstStyle/>
          <a:p>
            <a:r>
              <a:rPr lang="en-US" sz="1800" b="1" dirty="0" smtClean="0"/>
              <a:t>Latin America</a:t>
            </a:r>
            <a:r>
              <a:rPr lang="en-US" sz="1800" dirty="0" smtClean="0"/>
              <a:t>: </a:t>
            </a:r>
            <a:r>
              <a:rPr lang="en-US" sz="1800" b="1" dirty="0" smtClean="0">
                <a:solidFill>
                  <a:srgbClr val="0000FF"/>
                </a:solidFill>
              </a:rPr>
              <a:t>Southern Cultural Industries market </a:t>
            </a:r>
            <a:r>
              <a:rPr lang="en-US" sz="1800" dirty="0" smtClean="0"/>
              <a:t>to create and consolidate a platform for the knowledge, dissemination, promotion, distribution and trading of goods and services generated by the regions CCIs, strengthening business corridors, promoting appreciation of value chains; </a:t>
            </a:r>
            <a:r>
              <a:rPr lang="en-US" sz="1800" dirty="0" err="1" smtClean="0"/>
              <a:t>Sicsur</a:t>
            </a:r>
            <a:r>
              <a:rPr lang="en-US" sz="1800" dirty="0" smtClean="0"/>
              <a:t> as programme of cultural MERCOSUR – with attendant national CIS; </a:t>
            </a:r>
            <a:r>
              <a:rPr lang="en-US" sz="1800" b="1" dirty="0" err="1" smtClean="0">
                <a:solidFill>
                  <a:srgbClr val="0000FF"/>
                </a:solidFill>
              </a:rPr>
              <a:t>Ibero</a:t>
            </a:r>
            <a:r>
              <a:rPr lang="en-US" sz="1800" b="1" dirty="0" smtClean="0">
                <a:solidFill>
                  <a:srgbClr val="0000FF"/>
                </a:solidFill>
              </a:rPr>
              <a:t>-American region: regional programmes of cultural cooperation (Mexico)</a:t>
            </a:r>
            <a:r>
              <a:rPr lang="en-US" sz="1800" dirty="0" smtClean="0"/>
              <a:t>; </a:t>
            </a:r>
            <a:r>
              <a:rPr lang="en-US" sz="1800" b="1" dirty="0" err="1" smtClean="0"/>
              <a:t>IberCultura</a:t>
            </a:r>
            <a:r>
              <a:rPr lang="en-US" sz="1800" b="1" dirty="0" smtClean="0"/>
              <a:t> </a:t>
            </a:r>
            <a:r>
              <a:rPr lang="en-US" sz="1800" b="1" dirty="0"/>
              <a:t>Viva and MICSUL </a:t>
            </a:r>
            <a:r>
              <a:rPr lang="en-US" sz="1800" b="1" dirty="0" smtClean="0"/>
              <a:t>(</a:t>
            </a:r>
            <a:r>
              <a:rPr lang="en-US" sz="1800" dirty="0" smtClean="0"/>
              <a:t>Belarus</a:t>
            </a:r>
            <a:r>
              <a:rPr lang="en-US" sz="1800" dirty="0"/>
              <a:t>)</a:t>
            </a:r>
            <a:r>
              <a:rPr lang="en-US" sz="1800" dirty="0" smtClean="0"/>
              <a:t> programme (cultural industries market of the South); Cambodia’s International Aboriginal peoples collaborative exchange; </a:t>
            </a:r>
            <a:r>
              <a:rPr lang="en-US" sz="1800" b="1" dirty="0" smtClean="0"/>
              <a:t>Mongolian dance festival </a:t>
            </a:r>
            <a:r>
              <a:rPr lang="en-US" sz="1800" dirty="0" smtClean="0"/>
              <a:t>(</a:t>
            </a:r>
            <a:r>
              <a:rPr lang="en-US" sz="1800" dirty="0"/>
              <a:t>M</a:t>
            </a:r>
            <a:r>
              <a:rPr lang="en-US" sz="1800" dirty="0" smtClean="0"/>
              <a:t>ongolia, North China and Southern East Russia – non state international cooperation)(Mongolia); </a:t>
            </a:r>
            <a:r>
              <a:rPr lang="en-US" sz="1800" b="1" dirty="0" smtClean="0">
                <a:solidFill>
                  <a:srgbClr val="0000FF"/>
                </a:solidFill>
              </a:rPr>
              <a:t>Africa and Latin America: Support for the development of universities of the Arts (Venezuela, Ecuador, Angola, Mozambique); </a:t>
            </a:r>
            <a:r>
              <a:rPr lang="en-US" sz="1800" b="1" dirty="0" smtClean="0"/>
              <a:t>CELAC</a:t>
            </a:r>
            <a:r>
              <a:rPr lang="en-US" sz="1800" dirty="0" smtClean="0"/>
              <a:t>: meeting of Ministers of Culture of Latin America and Caribbean states; </a:t>
            </a:r>
            <a:r>
              <a:rPr lang="en-US" sz="1800" b="1" dirty="0" smtClean="0"/>
              <a:t>Invitations to Global South participants </a:t>
            </a:r>
            <a:r>
              <a:rPr lang="en-US" sz="1800" dirty="0" smtClean="0"/>
              <a:t>to present,  Indonesia’s Bali Arts Festival, Indonesian Arts Summit, National Performing Arts Festival, Indonesian International Book Fair- winners can attend international festivals; </a:t>
            </a:r>
            <a:r>
              <a:rPr lang="en-US" sz="1800" b="1" dirty="0" smtClean="0">
                <a:solidFill>
                  <a:srgbClr val="0000FF"/>
                </a:solidFill>
              </a:rPr>
              <a:t>East African Community: culture and arts council and law on promotion of CCIs (Kenya</a:t>
            </a:r>
            <a:r>
              <a:rPr lang="en-US" sz="1800" dirty="0" smtClean="0"/>
              <a:t>); </a:t>
            </a:r>
            <a:r>
              <a:rPr lang="en-US" sz="1800" b="1" dirty="0" smtClean="0"/>
              <a:t>Asia-New Zealand Foundation and Pacific Cultural Exchange </a:t>
            </a:r>
            <a:r>
              <a:rPr lang="en-US" sz="1800" dirty="0" smtClean="0"/>
              <a:t>(New Zealand); </a:t>
            </a:r>
            <a:r>
              <a:rPr lang="en-US" sz="1800" b="1" dirty="0" smtClean="0"/>
              <a:t>Organisation for Islamic Cooperation</a:t>
            </a:r>
            <a:r>
              <a:rPr lang="en-US" sz="1800" dirty="0" smtClean="0"/>
              <a:t>: 60 member states – draft action plan for promotion of cultural mediation role in Islamic world – preparation of cultural policies, expansion of trading brokerage department to include cultural field; </a:t>
            </a:r>
            <a:r>
              <a:rPr lang="en-US" sz="1800" b="1" dirty="0" smtClean="0"/>
              <a:t>SADC protocol</a:t>
            </a:r>
            <a:r>
              <a:rPr lang="en-US" sz="1800" dirty="0" smtClean="0"/>
              <a:t> and </a:t>
            </a:r>
            <a:r>
              <a:rPr lang="en-US" sz="1800" b="1" dirty="0" smtClean="0"/>
              <a:t>Swaziland, South Africa and Mozambique</a:t>
            </a:r>
            <a:r>
              <a:rPr lang="en-US" sz="1800" dirty="0" smtClean="0"/>
              <a:t>: development through arts (Swaziland policy on Culture); </a:t>
            </a:r>
            <a:r>
              <a:rPr lang="en-US" sz="1800" b="1" dirty="0" smtClean="0">
                <a:solidFill>
                  <a:srgbClr val="0000FF"/>
                </a:solidFill>
              </a:rPr>
              <a:t>Vietnam cultural and artistic activities with Cambodia, Laos, India, India, Greece, Czech Republic, as well as events in Philippines, Kazakhstan and Japan </a:t>
            </a:r>
          </a:p>
          <a:p>
            <a:endParaRPr lang="en-US" sz="1800" dirty="0" smtClean="0"/>
          </a:p>
          <a:p>
            <a:pPr marL="114300" indent="0">
              <a:buNone/>
            </a:pPr>
            <a:endParaRPr lang="en-US" sz="1800" dirty="0" smtClean="0"/>
          </a:p>
          <a:p>
            <a:endParaRPr lang="en-US" sz="1800" dirty="0"/>
          </a:p>
          <a:p>
            <a:endParaRPr lang="en-US" sz="1800" dirty="0" smtClean="0"/>
          </a:p>
        </p:txBody>
      </p:sp>
    </p:spTree>
    <p:extLst>
      <p:ext uri="{BB962C8B-B14F-4D97-AF65-F5344CB8AC3E}">
        <p14:creationId xmlns:p14="http://schemas.microsoft.com/office/powerpoint/2010/main" val="89188243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600" y="122238"/>
            <a:ext cx="8229600" cy="1143000"/>
          </a:xfrm>
        </p:spPr>
        <p:txBody>
          <a:bodyPr>
            <a:normAutofit/>
          </a:bodyPr>
          <a:lstStyle/>
          <a:p>
            <a:r>
              <a:rPr lang="en-US" sz="3200" dirty="0" smtClean="0">
                <a:solidFill>
                  <a:srgbClr val="FF6600"/>
                </a:solidFill>
              </a:rPr>
              <a:t>Add to indicators</a:t>
            </a:r>
            <a:r>
              <a:rPr lang="en-US" sz="3200" dirty="0" smtClean="0"/>
              <a:t> 8.1.2 on </a:t>
            </a:r>
            <a:r>
              <a:rPr lang="en-US" sz="3200" b="1" dirty="0" smtClean="0"/>
              <a:t>Local Level Initiatives</a:t>
            </a:r>
            <a:endParaRPr lang="en-US" sz="3200" b="1" dirty="0"/>
          </a:p>
        </p:txBody>
      </p:sp>
      <p:sp>
        <p:nvSpPr>
          <p:cNvPr id="3" name="Content Placeholder 2"/>
          <p:cNvSpPr>
            <a:spLocks noGrp="1"/>
          </p:cNvSpPr>
          <p:nvPr>
            <p:ph idx="1"/>
          </p:nvPr>
        </p:nvSpPr>
        <p:spPr>
          <a:xfrm>
            <a:off x="203200" y="1003300"/>
            <a:ext cx="8839200" cy="5727700"/>
          </a:xfrm>
        </p:spPr>
        <p:txBody>
          <a:bodyPr>
            <a:noAutofit/>
          </a:bodyPr>
          <a:lstStyle/>
          <a:p>
            <a:r>
              <a:rPr lang="en-US" sz="1700" b="1" dirty="0" smtClean="0">
                <a:solidFill>
                  <a:srgbClr val="3366FF"/>
                </a:solidFill>
              </a:rPr>
              <a:t>Argentina: 	Municipality of </a:t>
            </a:r>
            <a:r>
              <a:rPr lang="en-US" sz="1700" b="1" dirty="0">
                <a:solidFill>
                  <a:srgbClr val="3366FF"/>
                </a:solidFill>
              </a:rPr>
              <a:t>V</a:t>
            </a:r>
            <a:r>
              <a:rPr lang="en-US" sz="1700" b="1" dirty="0" smtClean="0">
                <a:solidFill>
                  <a:srgbClr val="3366FF"/>
                </a:solidFill>
              </a:rPr>
              <a:t>illa </a:t>
            </a:r>
            <a:r>
              <a:rPr lang="en-US" sz="1700" b="1" dirty="0" err="1" smtClean="0">
                <a:solidFill>
                  <a:srgbClr val="3366FF"/>
                </a:solidFill>
              </a:rPr>
              <a:t>Atamisqui</a:t>
            </a:r>
            <a:r>
              <a:rPr lang="en-US" sz="1700" b="1" dirty="0" smtClean="0">
                <a:solidFill>
                  <a:srgbClr val="3366FF"/>
                </a:solidFill>
              </a:rPr>
              <a:t> – cultural employment measure to strengthen employment and promote household spending on culture/ Law establishing regime for cultural promotion of the City of Buenos Aires – portion of business tax turnover can be paid to cultural organisations with agreement of city</a:t>
            </a:r>
            <a:r>
              <a:rPr lang="en-US" sz="1700" dirty="0" smtClean="0"/>
              <a:t>; </a:t>
            </a:r>
            <a:r>
              <a:rPr lang="en-US" sz="1700" b="1" dirty="0" smtClean="0"/>
              <a:t>Austria</a:t>
            </a:r>
            <a:r>
              <a:rPr lang="en-US" sz="1700" dirty="0" smtClean="0"/>
              <a:t>: </a:t>
            </a:r>
            <a:r>
              <a:rPr lang="en-US" sz="1700" dirty="0" err="1" smtClean="0"/>
              <a:t>Brunnenpasage</a:t>
            </a:r>
            <a:r>
              <a:rPr lang="en-US" sz="1700" dirty="0" smtClean="0"/>
              <a:t> – art for everyone – to realize human right to free participate and enjoy arts – fostering decentralized access to culture/ municipal initiatives to </a:t>
            </a:r>
            <a:r>
              <a:rPr lang="en-US" sz="1700" dirty="0" err="1" smtClean="0"/>
              <a:t>dev</a:t>
            </a:r>
            <a:r>
              <a:rPr lang="en-US" sz="1700" dirty="0" smtClean="0"/>
              <a:t> or update cultural development strategies and plans with cross departmental coordination </a:t>
            </a:r>
            <a:r>
              <a:rPr lang="en-US" sz="1700" dirty="0" err="1" smtClean="0"/>
              <a:t>eg</a:t>
            </a:r>
            <a:r>
              <a:rPr lang="en-US" sz="1700" dirty="0" smtClean="0"/>
              <a:t> </a:t>
            </a:r>
            <a:r>
              <a:rPr lang="en-US" sz="1700" dirty="0" err="1" smtClean="0"/>
              <a:t>Voralberg</a:t>
            </a:r>
            <a:r>
              <a:rPr lang="en-US" sz="1700" dirty="0" smtClean="0"/>
              <a:t> cultural strategy , Salzburg Cultural Development Plan; </a:t>
            </a:r>
            <a:r>
              <a:rPr lang="en-US" sz="1700" b="1" dirty="0" smtClean="0">
                <a:solidFill>
                  <a:srgbClr val="3366FF"/>
                </a:solidFill>
              </a:rPr>
              <a:t>Brazil: Creative brazil incubators network (</a:t>
            </a:r>
            <a:r>
              <a:rPr lang="en-US" sz="1700" b="1" dirty="0" err="1" smtClean="0">
                <a:solidFill>
                  <a:srgbClr val="3366FF"/>
                </a:solidFill>
              </a:rPr>
              <a:t>Rede</a:t>
            </a:r>
            <a:r>
              <a:rPr lang="en-US" sz="1700" b="1" dirty="0" smtClean="0">
                <a:solidFill>
                  <a:srgbClr val="3366FF"/>
                </a:solidFill>
              </a:rPr>
              <a:t> de </a:t>
            </a:r>
            <a:r>
              <a:rPr lang="en-US" sz="1700" b="1" dirty="0" err="1" smtClean="0">
                <a:solidFill>
                  <a:srgbClr val="3366FF"/>
                </a:solidFill>
              </a:rPr>
              <a:t>Incubadaros</a:t>
            </a:r>
            <a:r>
              <a:rPr lang="en-US" sz="1700" b="1" dirty="0" smtClean="0">
                <a:solidFill>
                  <a:srgbClr val="3366FF"/>
                </a:solidFill>
              </a:rPr>
              <a:t> </a:t>
            </a:r>
            <a:r>
              <a:rPr lang="en-US" sz="1700" b="1" dirty="0" err="1" smtClean="0">
                <a:solidFill>
                  <a:srgbClr val="3366FF"/>
                </a:solidFill>
              </a:rPr>
              <a:t>Brsil</a:t>
            </a:r>
            <a:r>
              <a:rPr lang="en-US" sz="1700" b="1" dirty="0" smtClean="0">
                <a:solidFill>
                  <a:srgbClr val="3366FF"/>
                </a:solidFill>
              </a:rPr>
              <a:t> </a:t>
            </a:r>
            <a:r>
              <a:rPr lang="en-US" sz="1700" b="1" dirty="0" err="1" smtClean="0">
                <a:solidFill>
                  <a:srgbClr val="3366FF"/>
                </a:solidFill>
              </a:rPr>
              <a:t>Criativo</a:t>
            </a:r>
            <a:r>
              <a:rPr lang="en-US" sz="1700" b="1" dirty="0" smtClean="0">
                <a:solidFill>
                  <a:srgbClr val="3366FF"/>
                </a:solidFill>
              </a:rPr>
              <a:t>) states of Acre, </a:t>
            </a:r>
            <a:r>
              <a:rPr lang="en-US" sz="1700" b="1" dirty="0" err="1" smtClean="0">
                <a:solidFill>
                  <a:srgbClr val="3366FF"/>
                </a:solidFill>
              </a:rPr>
              <a:t>Bahai</a:t>
            </a:r>
            <a:r>
              <a:rPr lang="en-US" sz="1700" b="1" dirty="0" smtClean="0">
                <a:solidFill>
                  <a:srgbClr val="3366FF"/>
                </a:solidFill>
              </a:rPr>
              <a:t>, </a:t>
            </a:r>
            <a:r>
              <a:rPr lang="en-US" sz="1700" b="1" dirty="0" err="1" smtClean="0">
                <a:solidFill>
                  <a:srgbClr val="3366FF"/>
                </a:solidFill>
              </a:rPr>
              <a:t>Goias</a:t>
            </a:r>
            <a:r>
              <a:rPr lang="en-US" sz="1700" b="1" dirty="0" smtClean="0">
                <a:solidFill>
                  <a:srgbClr val="3366FF"/>
                </a:solidFill>
              </a:rPr>
              <a:t>, </a:t>
            </a:r>
            <a:r>
              <a:rPr lang="en-US" sz="1700" b="1" dirty="0" err="1" smtClean="0">
                <a:solidFill>
                  <a:srgbClr val="3366FF"/>
                </a:solidFill>
              </a:rPr>
              <a:t>Mato</a:t>
            </a:r>
            <a:r>
              <a:rPr lang="en-US" sz="1700" b="1" dirty="0" smtClean="0">
                <a:solidFill>
                  <a:srgbClr val="3366FF"/>
                </a:solidFill>
              </a:rPr>
              <a:t> </a:t>
            </a:r>
            <a:r>
              <a:rPr lang="en-US" sz="1700" b="1" dirty="0" err="1" smtClean="0">
                <a:solidFill>
                  <a:srgbClr val="3366FF"/>
                </a:solidFill>
              </a:rPr>
              <a:t>Grosso</a:t>
            </a:r>
            <a:r>
              <a:rPr lang="en-US" sz="1700" b="1" dirty="0" smtClean="0">
                <a:solidFill>
                  <a:srgbClr val="3366FF"/>
                </a:solidFill>
              </a:rPr>
              <a:t>, Rio de Janeiro; </a:t>
            </a:r>
            <a:r>
              <a:rPr lang="en-US" sz="1700" b="1" dirty="0">
                <a:solidFill>
                  <a:srgbClr val="3366FF"/>
                </a:solidFill>
              </a:rPr>
              <a:t>G</a:t>
            </a:r>
            <a:r>
              <a:rPr lang="en-US" sz="1700" b="1" dirty="0" smtClean="0">
                <a:solidFill>
                  <a:srgbClr val="3366FF"/>
                </a:solidFill>
              </a:rPr>
              <a:t>rande do Norte, </a:t>
            </a:r>
            <a:r>
              <a:rPr lang="en-US" sz="1700" b="1" dirty="0" err="1" smtClean="0">
                <a:solidFill>
                  <a:srgbClr val="3366FF"/>
                </a:solidFill>
              </a:rPr>
              <a:t>para</a:t>
            </a:r>
            <a:r>
              <a:rPr lang="en-US" sz="1700" b="1" dirty="0" smtClean="0">
                <a:solidFill>
                  <a:srgbClr val="3366FF"/>
                </a:solidFill>
              </a:rPr>
              <a:t>, </a:t>
            </a:r>
            <a:r>
              <a:rPr lang="en-US" sz="1700" b="1" dirty="0" err="1" smtClean="0">
                <a:solidFill>
                  <a:srgbClr val="3366FF"/>
                </a:solidFill>
              </a:rPr>
              <a:t>Prana</a:t>
            </a:r>
            <a:r>
              <a:rPr lang="en-US" sz="1700" b="1" dirty="0" smtClean="0">
                <a:solidFill>
                  <a:srgbClr val="3366FF"/>
                </a:solidFill>
              </a:rPr>
              <a:t>, </a:t>
            </a:r>
            <a:r>
              <a:rPr lang="en-US" sz="1700" b="1" dirty="0" err="1" smtClean="0">
                <a:solidFill>
                  <a:srgbClr val="3366FF"/>
                </a:solidFill>
              </a:rPr>
              <a:t>Pernambuco</a:t>
            </a:r>
            <a:r>
              <a:rPr lang="en-US" sz="1700" b="1" dirty="0" smtClean="0">
                <a:solidFill>
                  <a:srgbClr val="3366FF"/>
                </a:solidFill>
              </a:rPr>
              <a:t> and Federal District – local intensive productive arrangements in culture</a:t>
            </a:r>
            <a:r>
              <a:rPr lang="en-US" sz="1700" dirty="0" smtClean="0"/>
              <a:t>; </a:t>
            </a:r>
            <a:r>
              <a:rPr lang="en-US" sz="1700" b="1" dirty="0" smtClean="0">
                <a:solidFill>
                  <a:srgbClr val="3366FF"/>
                </a:solidFill>
              </a:rPr>
              <a:t>Cuba: culture based local development programmes in municipalities</a:t>
            </a:r>
            <a:r>
              <a:rPr lang="en-US" sz="1700" dirty="0" smtClean="0"/>
              <a:t>; </a:t>
            </a:r>
            <a:r>
              <a:rPr lang="en-US" sz="1700" b="1" dirty="0" smtClean="0"/>
              <a:t>Germany</a:t>
            </a:r>
            <a:r>
              <a:rPr lang="en-US" sz="1700" dirty="0" smtClean="0"/>
              <a:t>: Lander and municipalities responsibility – </a:t>
            </a:r>
            <a:r>
              <a:rPr lang="en-US" sz="1700" dirty="0" err="1" smtClean="0"/>
              <a:t>eg</a:t>
            </a:r>
            <a:r>
              <a:rPr lang="en-US" sz="1700" dirty="0" smtClean="0"/>
              <a:t> My Hanover 2030); </a:t>
            </a:r>
            <a:r>
              <a:rPr lang="en-US" sz="1700" b="1" dirty="0" smtClean="0"/>
              <a:t>Denmark</a:t>
            </a:r>
            <a:r>
              <a:rPr lang="en-US" sz="1700" dirty="0" smtClean="0"/>
              <a:t>: public subsidies divided by central </a:t>
            </a:r>
            <a:r>
              <a:rPr lang="en-US" sz="1700" dirty="0" err="1" smtClean="0"/>
              <a:t>govt</a:t>
            </a:r>
            <a:r>
              <a:rPr lang="en-US" sz="1700" dirty="0" smtClean="0"/>
              <a:t> and municipal councils/ new funding model to promote geographic diversity;</a:t>
            </a:r>
            <a:r>
              <a:rPr lang="en-US" sz="1700" b="1" dirty="0" smtClean="0"/>
              <a:t> </a:t>
            </a:r>
            <a:r>
              <a:rPr lang="en-US" sz="1700" b="1" dirty="0" smtClean="0">
                <a:solidFill>
                  <a:srgbClr val="3366FF"/>
                </a:solidFill>
              </a:rPr>
              <a:t>Indonesia: Creative Cities Network with 51 cities/ regions: NMTD plan – infrastructure, studies in major cities</a:t>
            </a:r>
            <a:r>
              <a:rPr lang="en-US" sz="1700" dirty="0" smtClean="0"/>
              <a:t>; </a:t>
            </a:r>
            <a:r>
              <a:rPr lang="en-US" sz="1700" b="1" dirty="0" smtClean="0"/>
              <a:t>Italy</a:t>
            </a:r>
            <a:r>
              <a:rPr lang="en-US" sz="1700" dirty="0" smtClean="0"/>
              <a:t>: In/Visible cities international urban multimedia festival</a:t>
            </a:r>
            <a:r>
              <a:rPr lang="en-US" sz="1700" b="1" dirty="0" smtClean="0"/>
              <a:t>; Latvia</a:t>
            </a:r>
            <a:r>
              <a:rPr lang="en-US" sz="1700" dirty="0" smtClean="0"/>
              <a:t>: Riga </a:t>
            </a:r>
            <a:r>
              <a:rPr lang="en-US" sz="1700" dirty="0" err="1" smtClean="0"/>
              <a:t>ECoC</a:t>
            </a:r>
            <a:r>
              <a:rPr lang="en-US" sz="1700" dirty="0" smtClean="0"/>
              <a:t> -  widening participation of local residents in culture; </a:t>
            </a:r>
            <a:r>
              <a:rPr lang="en-US" sz="1700" b="1" dirty="0" smtClean="0"/>
              <a:t>Mexico</a:t>
            </a:r>
            <a:r>
              <a:rPr lang="en-US" sz="1700" dirty="0" smtClean="0"/>
              <a:t>: Municipal cultural development programme; </a:t>
            </a:r>
            <a:r>
              <a:rPr lang="en-US" sz="1700" b="1" dirty="0" smtClean="0"/>
              <a:t>Mongolia</a:t>
            </a:r>
            <a:r>
              <a:rPr lang="en-US" sz="1700" dirty="0" smtClean="0"/>
              <a:t>: City Streets my home; </a:t>
            </a:r>
            <a:r>
              <a:rPr lang="en-US" sz="1700" b="1" dirty="0" smtClean="0"/>
              <a:t>Palestine</a:t>
            </a:r>
            <a:r>
              <a:rPr lang="en-US" sz="1700" dirty="0" smtClean="0"/>
              <a:t>: Jerusalem (Al-Quds) announced as permanent capital of Arab culture; </a:t>
            </a:r>
            <a:r>
              <a:rPr lang="en-US" sz="1700" b="1" dirty="0" smtClean="0">
                <a:solidFill>
                  <a:srgbClr val="3366FF"/>
                </a:solidFill>
              </a:rPr>
              <a:t>Sweden: Cities of refuge – cities provide artists with funding ; “Talking Place’ in residential neighborhoods; </a:t>
            </a:r>
            <a:r>
              <a:rPr lang="en-US" sz="1700" b="1" dirty="0" smtClean="0"/>
              <a:t>Uruguay: </a:t>
            </a:r>
            <a:r>
              <a:rPr lang="en-US" sz="1700" dirty="0" smtClean="0"/>
              <a:t>Cultural power plants – municipality based national programme and </a:t>
            </a:r>
            <a:r>
              <a:rPr lang="en-US" sz="1700" dirty="0" err="1" smtClean="0"/>
              <a:t>Urbano</a:t>
            </a:r>
            <a:r>
              <a:rPr lang="en-US" sz="1700" dirty="0" smtClean="0"/>
              <a:t> Culture Centre initiatives now expanding to other centres; </a:t>
            </a:r>
            <a:r>
              <a:rPr lang="en-US" sz="1700" b="1" dirty="0" smtClean="0"/>
              <a:t>Vietnam</a:t>
            </a:r>
            <a:r>
              <a:rPr lang="en-US" sz="1700" dirty="0" smtClean="0"/>
              <a:t> strategy 2020 expectation to established centres of cultural industries in Ha </a:t>
            </a:r>
            <a:r>
              <a:rPr lang="en-US" sz="1700" dirty="0" err="1" smtClean="0"/>
              <a:t>Noi</a:t>
            </a:r>
            <a:r>
              <a:rPr lang="en-US" sz="1700" dirty="0" smtClean="0"/>
              <a:t>, Da Nang and Ho Chi Minh city</a:t>
            </a:r>
          </a:p>
          <a:p>
            <a:pPr lvl="1"/>
            <a:endParaRPr lang="en-US" sz="1700" dirty="0" smtClean="0"/>
          </a:p>
        </p:txBody>
      </p:sp>
    </p:spTree>
    <p:extLst>
      <p:ext uri="{BB962C8B-B14F-4D97-AF65-F5344CB8AC3E}">
        <p14:creationId xmlns:p14="http://schemas.microsoft.com/office/powerpoint/2010/main" val="247573322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97966654"/>
              </p:ext>
            </p:extLst>
          </p:nvPr>
        </p:nvGraphicFramePr>
        <p:xfrm>
          <a:off x="165100" y="469900"/>
          <a:ext cx="8978900" cy="6388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6129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7800"/>
            <a:ext cx="7620000" cy="1143000"/>
          </a:xfrm>
        </p:spPr>
        <p:txBody>
          <a:bodyPr/>
          <a:lstStyle/>
          <a:p>
            <a:r>
              <a:rPr lang="en-US" dirty="0" smtClean="0"/>
              <a:t>Structure of the chapter </a:t>
            </a:r>
            <a:endParaRPr lang="en-US" dirty="0"/>
          </a:p>
        </p:txBody>
      </p:sp>
      <p:sp>
        <p:nvSpPr>
          <p:cNvPr id="3" name="Content Placeholder 2"/>
          <p:cNvSpPr>
            <a:spLocks noGrp="1"/>
          </p:cNvSpPr>
          <p:nvPr>
            <p:ph idx="1"/>
          </p:nvPr>
        </p:nvSpPr>
        <p:spPr>
          <a:xfrm>
            <a:off x="317500" y="1320800"/>
            <a:ext cx="7759700" cy="5537200"/>
          </a:xfrm>
        </p:spPr>
        <p:txBody>
          <a:bodyPr>
            <a:normAutofit fontScale="62500" lnSpcReduction="20000"/>
          </a:bodyPr>
          <a:lstStyle/>
          <a:p>
            <a:pPr marL="114300" indent="0">
              <a:buNone/>
            </a:pPr>
            <a:r>
              <a:rPr lang="en-US" sz="2600" b="1" dirty="0" smtClean="0"/>
              <a:t>Section 1: Contextual Setting</a:t>
            </a:r>
          </a:p>
          <a:p>
            <a:pPr lvl="1"/>
            <a:r>
              <a:rPr lang="en-US" sz="2600" dirty="0" smtClean="0"/>
              <a:t>1.1. Importance of SD in the 2005 Convention (#13/14/2.6/2.5/1f) and linkage to culture as driver and enabler of development </a:t>
            </a:r>
          </a:p>
          <a:p>
            <a:pPr lvl="1"/>
            <a:r>
              <a:rPr lang="en-US" sz="2600" dirty="0" smtClean="0"/>
              <a:t>1.2. Context of the MDGs/2030 SDGs affirming alignment briefly – use table </a:t>
            </a:r>
          </a:p>
          <a:p>
            <a:pPr marL="114300" indent="0">
              <a:buNone/>
            </a:pPr>
            <a:r>
              <a:rPr lang="en-US" sz="2600" b="1" dirty="0" smtClean="0"/>
              <a:t>Section 2: Contemporary engagemen</a:t>
            </a:r>
            <a:r>
              <a:rPr lang="en-US" sz="2600" dirty="0" smtClean="0"/>
              <a:t>t (evidence rich)/ </a:t>
            </a:r>
            <a:r>
              <a:rPr lang="en-US" sz="2600" b="1" dirty="0" smtClean="0">
                <a:solidFill>
                  <a:srgbClr val="FF0000"/>
                </a:solidFill>
              </a:rPr>
              <a:t>report against indicators/ D/E of Development and ECSE outcomes</a:t>
            </a:r>
          </a:p>
          <a:p>
            <a:pPr lvl="1"/>
            <a:r>
              <a:rPr lang="en-US" sz="2600" i="1" dirty="0" smtClean="0"/>
              <a:t>2.1. National level measures (highlight NDPs but focus on implementation (IDC, P&amp;M) and the  local, community level) </a:t>
            </a:r>
          </a:p>
          <a:p>
            <a:pPr lvl="1"/>
            <a:r>
              <a:rPr lang="en-US" sz="2600" i="1" dirty="0" smtClean="0"/>
              <a:t>2.2. Regional measures (focus on cross border/ south south)</a:t>
            </a:r>
          </a:p>
          <a:p>
            <a:pPr lvl="1"/>
            <a:r>
              <a:rPr lang="en-US" sz="2600" i="1" dirty="0" smtClean="0"/>
              <a:t>2.3. International measures ( changing nature of ODA assistance and trends in budget) </a:t>
            </a:r>
          </a:p>
          <a:p>
            <a:pPr marL="114300" indent="0">
              <a:buNone/>
            </a:pPr>
            <a:r>
              <a:rPr lang="en-US" sz="2600" b="1" dirty="0" smtClean="0"/>
              <a:t>Section 3: Indicators</a:t>
            </a:r>
            <a:r>
              <a:rPr lang="en-US" sz="2600" dirty="0" smtClean="0"/>
              <a:t> (</a:t>
            </a:r>
            <a:r>
              <a:rPr lang="en-US" sz="2600" b="1" dirty="0" smtClean="0">
                <a:solidFill>
                  <a:srgbClr val="FF0000"/>
                </a:solidFill>
              </a:rPr>
              <a:t>either leave as is and comment on indicators or also evidence rich</a:t>
            </a:r>
            <a:r>
              <a:rPr lang="en-US" sz="2600" b="1" dirty="0" smtClean="0"/>
              <a:t>)</a:t>
            </a:r>
          </a:p>
          <a:p>
            <a:pPr lvl="1"/>
            <a:r>
              <a:rPr lang="en-US" sz="2600" dirty="0" smtClean="0"/>
              <a:t>Assess existing indicators using  QPRs and establish priority directions for Parties</a:t>
            </a:r>
          </a:p>
          <a:p>
            <a:pPr lvl="1"/>
            <a:r>
              <a:rPr lang="en-US" sz="2600" dirty="0" smtClean="0"/>
              <a:t>BOP data requirement </a:t>
            </a:r>
          </a:p>
          <a:p>
            <a:pPr marL="114300" indent="0">
              <a:buNone/>
            </a:pPr>
            <a:r>
              <a:rPr lang="en-US" sz="2600" b="1" dirty="0" smtClean="0"/>
              <a:t>Summary </a:t>
            </a:r>
          </a:p>
          <a:p>
            <a:pPr lvl="1"/>
            <a:r>
              <a:rPr lang="en-US" sz="2600" dirty="0" smtClean="0"/>
              <a:t>The way in which </a:t>
            </a:r>
            <a:r>
              <a:rPr lang="en-GB" sz="2600" dirty="0"/>
              <a:t>the Convention understands and commits to the integration of Culture in Sustainable Development (Interpretation of article 2/6 and article 13 in relation to rest of the convention and how it intersects with other parts of the convention). </a:t>
            </a:r>
            <a:endParaRPr lang="en-GB" sz="2600" dirty="0" smtClean="0"/>
          </a:p>
          <a:p>
            <a:pPr lvl="1"/>
            <a:r>
              <a:rPr lang="en-GB" sz="2600" dirty="0"/>
              <a:t>L</a:t>
            </a:r>
            <a:r>
              <a:rPr lang="en-GB" sz="2600" dirty="0" smtClean="0"/>
              <a:t>ink </a:t>
            </a:r>
            <a:r>
              <a:rPr lang="en-GB" sz="2600" dirty="0"/>
              <a:t>the Convention’s understanding to the SD goals 2030 and using that to highlight the different levels at which the Convention needs to work and thereby making visible the evidence base on the implementation of the key entry points for culture in the 2030 agenda. </a:t>
            </a:r>
            <a:endParaRPr lang="en-ZA" sz="2600" dirty="0"/>
          </a:p>
          <a:p>
            <a:pPr lvl="1"/>
            <a:endParaRPr lang="en-GB" sz="2600" dirty="0" smtClean="0"/>
          </a:p>
          <a:p>
            <a:pPr lvl="1"/>
            <a:endParaRPr lang="en-US" dirty="0" smtClean="0"/>
          </a:p>
          <a:p>
            <a:pPr lvl="1"/>
            <a:endParaRPr lang="en-US" dirty="0"/>
          </a:p>
        </p:txBody>
      </p:sp>
    </p:spTree>
    <p:extLst>
      <p:ext uri="{BB962C8B-B14F-4D97-AF65-F5344CB8AC3E}">
        <p14:creationId xmlns:p14="http://schemas.microsoft.com/office/powerpoint/2010/main" val="37431313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51118"/>
            <a:ext cx="8270240" cy="1143000"/>
          </a:xfrm>
        </p:spPr>
        <p:txBody>
          <a:bodyPr>
            <a:normAutofit fontScale="90000"/>
          </a:bodyPr>
          <a:lstStyle/>
          <a:p>
            <a:r>
              <a:rPr lang="en-US" sz="3600" dirty="0" smtClean="0"/>
              <a:t>Added reporting on Outcomes: </a:t>
            </a:r>
            <a:r>
              <a:rPr lang="en-US" sz="3600" b="1" dirty="0" smtClean="0"/>
              <a:t>Economic</a:t>
            </a:r>
            <a:r>
              <a:rPr lang="en-US" sz="3600" dirty="0" smtClean="0"/>
              <a:t>, Social, Cultural and Environmental </a:t>
            </a:r>
            <a:endParaRPr lang="en-US" sz="3600" dirty="0"/>
          </a:p>
        </p:txBody>
      </p:sp>
      <p:sp>
        <p:nvSpPr>
          <p:cNvPr id="3" name="Content Placeholder 2"/>
          <p:cNvSpPr>
            <a:spLocks noGrp="1"/>
          </p:cNvSpPr>
          <p:nvPr>
            <p:ph idx="1"/>
          </p:nvPr>
        </p:nvSpPr>
        <p:spPr>
          <a:xfrm>
            <a:off x="457200" y="1245236"/>
            <a:ext cx="7620000" cy="4901882"/>
          </a:xfrm>
        </p:spPr>
        <p:txBody>
          <a:bodyPr>
            <a:noAutofit/>
          </a:bodyPr>
          <a:lstStyle/>
          <a:p>
            <a:pPr marL="0" indent="0">
              <a:buNone/>
            </a:pPr>
            <a:r>
              <a:rPr lang="en-US" sz="1800" b="1" dirty="0" smtClean="0"/>
              <a:t>Cultural institutions</a:t>
            </a:r>
            <a:r>
              <a:rPr lang="en-US" sz="1800" dirty="0" smtClean="0"/>
              <a:t>: </a:t>
            </a:r>
          </a:p>
          <a:p>
            <a:r>
              <a:rPr lang="en-US" sz="1800" b="1" dirty="0" smtClean="0"/>
              <a:t>Argentina</a:t>
            </a:r>
            <a:r>
              <a:rPr lang="en-US" sz="1800" dirty="0" smtClean="0"/>
              <a:t>’s Law no 2264/2006 which establishes Regime for Cultural Promotion (city of BA – portion of business turnover tax can be paid to cultural organisations – promotion of culture is a necessary investment for the social development of the community</a:t>
            </a:r>
            <a:r>
              <a:rPr lang="en-US" sz="1800" b="1" dirty="0" smtClean="0"/>
              <a:t>; Belarus</a:t>
            </a:r>
            <a:r>
              <a:rPr lang="en-US" sz="1800" dirty="0" smtClean="0"/>
              <a:t>’ state programme 2011-2015 over 800 </a:t>
            </a:r>
            <a:r>
              <a:rPr lang="en-US" sz="1800" dirty="0" err="1" smtClean="0"/>
              <a:t>bn</a:t>
            </a:r>
            <a:r>
              <a:rPr lang="en-US" sz="1800" dirty="0" smtClean="0"/>
              <a:t> </a:t>
            </a:r>
            <a:r>
              <a:rPr lang="en-US" sz="1800" dirty="0" err="1" smtClean="0"/>
              <a:t>roubles</a:t>
            </a:r>
            <a:r>
              <a:rPr lang="en-US" sz="1800" dirty="0" smtClean="0"/>
              <a:t> allocated – evidence on number of activities and institutions supported; </a:t>
            </a:r>
            <a:r>
              <a:rPr lang="en-US" sz="1800" b="1" dirty="0" smtClean="0"/>
              <a:t>Brazil’</a:t>
            </a:r>
            <a:r>
              <a:rPr lang="en-US" sz="1800" dirty="0" smtClean="0"/>
              <a:t>s Incentives for Cultural Projects (Fiscal incentive or patronage) mechanisms of national programme of support to culture; </a:t>
            </a:r>
            <a:r>
              <a:rPr lang="en-US" sz="1800" b="1" dirty="0" smtClean="0"/>
              <a:t>Brazil</a:t>
            </a:r>
            <a:r>
              <a:rPr lang="en-US" sz="1800" dirty="0" smtClean="0"/>
              <a:t>’s MICSUL (CCI markets of the south); </a:t>
            </a:r>
            <a:r>
              <a:rPr lang="en-US" sz="1800" b="1" dirty="0" smtClean="0"/>
              <a:t>Cuba</a:t>
            </a:r>
            <a:r>
              <a:rPr lang="en-US" sz="1800" dirty="0" smtClean="0"/>
              <a:t>’s refurbishment (R,R,R: equipping, technology) of cultural centres with dedicated programming for artistic genres;  </a:t>
            </a:r>
            <a:r>
              <a:rPr lang="en-US" sz="1800" b="1" dirty="0" smtClean="0">
                <a:solidFill>
                  <a:srgbClr val="3366FF"/>
                </a:solidFill>
              </a:rPr>
              <a:t>Palestine’s popular art centre “Partnership for development programme’ for programmatic and administrative capacity at centre and clubs (6 </a:t>
            </a:r>
            <a:r>
              <a:rPr lang="en-US" sz="1800" b="1" dirty="0" err="1" smtClean="0">
                <a:solidFill>
                  <a:srgbClr val="3366FF"/>
                </a:solidFill>
              </a:rPr>
              <a:t>yrs</a:t>
            </a:r>
            <a:r>
              <a:rPr lang="en-US" sz="1800" b="1" dirty="0" smtClean="0">
                <a:solidFill>
                  <a:srgbClr val="3366FF"/>
                </a:solidFill>
              </a:rPr>
              <a:t>); </a:t>
            </a:r>
            <a:r>
              <a:rPr lang="en-US" sz="1800" b="1" dirty="0" smtClean="0"/>
              <a:t>Portugal's</a:t>
            </a:r>
            <a:r>
              <a:rPr lang="en-US" sz="1800" dirty="0" smtClean="0"/>
              <a:t>’ s DGARTES – supporting independent cultural agents; </a:t>
            </a:r>
            <a:r>
              <a:rPr lang="en-US" sz="1800" b="1" dirty="0" smtClean="0">
                <a:solidFill>
                  <a:srgbClr val="3366FF"/>
                </a:solidFill>
              </a:rPr>
              <a:t>Vietnam’s resolution 33-NQ/TW to improve cultural institutions plus national target programme on new rural construction to develop infrastructure network to grassroots for cultural system at commune and village level; </a:t>
            </a:r>
          </a:p>
        </p:txBody>
      </p:sp>
    </p:spTree>
    <p:extLst>
      <p:ext uri="{BB962C8B-B14F-4D97-AF65-F5344CB8AC3E}">
        <p14:creationId xmlns:p14="http://schemas.microsoft.com/office/powerpoint/2010/main" val="426758441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51118"/>
            <a:ext cx="8270240" cy="1143000"/>
          </a:xfrm>
        </p:spPr>
        <p:txBody>
          <a:bodyPr>
            <a:normAutofit fontScale="90000"/>
          </a:bodyPr>
          <a:lstStyle/>
          <a:p>
            <a:r>
              <a:rPr lang="en-US" sz="3600" dirty="0" smtClean="0"/>
              <a:t>Added reporting on Outcomes: </a:t>
            </a:r>
            <a:r>
              <a:rPr lang="en-US" sz="3600" b="1" dirty="0" smtClean="0"/>
              <a:t>Economic</a:t>
            </a:r>
            <a:r>
              <a:rPr lang="en-US" sz="3600" dirty="0" smtClean="0"/>
              <a:t>, Social, Cultural and Environmental </a:t>
            </a:r>
            <a:endParaRPr lang="en-US" sz="3600" dirty="0"/>
          </a:p>
        </p:txBody>
      </p:sp>
      <p:sp>
        <p:nvSpPr>
          <p:cNvPr id="3" name="Content Placeholder 2"/>
          <p:cNvSpPr>
            <a:spLocks noGrp="1"/>
          </p:cNvSpPr>
          <p:nvPr>
            <p:ph idx="1"/>
          </p:nvPr>
        </p:nvSpPr>
        <p:spPr>
          <a:xfrm>
            <a:off x="457200" y="1245236"/>
            <a:ext cx="8509000" cy="4901882"/>
          </a:xfrm>
        </p:spPr>
        <p:txBody>
          <a:bodyPr>
            <a:noAutofit/>
          </a:bodyPr>
          <a:lstStyle/>
          <a:p>
            <a:pPr marL="0" indent="0">
              <a:buNone/>
            </a:pPr>
            <a:r>
              <a:rPr lang="en-US" sz="2000" b="1" dirty="0" smtClean="0"/>
              <a:t>Training and skills development</a:t>
            </a:r>
            <a:r>
              <a:rPr lang="en-US" sz="2000" dirty="0" smtClean="0"/>
              <a:t>: </a:t>
            </a:r>
          </a:p>
          <a:p>
            <a:r>
              <a:rPr lang="en-US" sz="2000" b="1" dirty="0" smtClean="0"/>
              <a:t>Argentina</a:t>
            </a:r>
            <a:r>
              <a:rPr lang="en-US" sz="2000" dirty="0" smtClean="0"/>
              <a:t>’s grants and aid programme for young artists</a:t>
            </a:r>
            <a:r>
              <a:rPr lang="en-US" sz="2000" b="1" dirty="0" smtClean="0"/>
              <a:t>; </a:t>
            </a:r>
            <a:r>
              <a:rPr lang="en-US" sz="2000" b="1" dirty="0"/>
              <a:t>B</a:t>
            </a:r>
            <a:r>
              <a:rPr lang="en-US" sz="2000" b="1" dirty="0" smtClean="0"/>
              <a:t>elarus</a:t>
            </a:r>
            <a:r>
              <a:rPr lang="en-US" sz="2000" dirty="0" smtClean="0"/>
              <a:t>’ vocational training for culture; </a:t>
            </a:r>
            <a:r>
              <a:rPr lang="en-US" sz="2000" b="1" dirty="0" smtClean="0"/>
              <a:t>Brazils</a:t>
            </a:r>
            <a:r>
              <a:rPr lang="en-US" sz="2000" dirty="0" smtClean="0"/>
              <a:t>’ creative brazil incubators network , </a:t>
            </a:r>
            <a:r>
              <a:rPr lang="en-US" sz="2000" dirty="0"/>
              <a:t>C</a:t>
            </a:r>
            <a:r>
              <a:rPr lang="en-US" sz="2000" dirty="0" smtClean="0"/>
              <a:t>ultura </a:t>
            </a:r>
            <a:r>
              <a:rPr lang="en-US" sz="2000" dirty="0"/>
              <a:t>V</a:t>
            </a:r>
            <a:r>
              <a:rPr lang="en-US" sz="2000" dirty="0" smtClean="0"/>
              <a:t>iva programme; Bulgaria’s training of young professionals in A&amp;C; </a:t>
            </a:r>
            <a:r>
              <a:rPr lang="en-US" sz="2000" b="1" dirty="0" smtClean="0"/>
              <a:t>Costa Rica </a:t>
            </a:r>
            <a:r>
              <a:rPr lang="en-US" sz="2000" dirty="0" smtClean="0"/>
              <a:t>mentions lack of training in cultural management; </a:t>
            </a:r>
            <a:r>
              <a:rPr lang="en-US" sz="2000" b="1" dirty="0"/>
              <a:t>G</a:t>
            </a:r>
            <a:r>
              <a:rPr lang="en-US" sz="2000" b="1" dirty="0" smtClean="0"/>
              <a:t>ermany</a:t>
            </a:r>
            <a:r>
              <a:rPr lang="en-US" sz="2000" dirty="0" smtClean="0"/>
              <a:t> – Hamburg Creative society FET  / networking in 11 sub markets of CCIs through customer-oriented advising and coaching; Indonesia’s Creative Economy Agency training in business skills, knowledge and collaborations targeting youth;</a:t>
            </a:r>
            <a:r>
              <a:rPr lang="en-US" sz="2000" b="1" dirty="0" smtClean="0"/>
              <a:t> </a:t>
            </a:r>
            <a:r>
              <a:rPr lang="en-US" sz="2000" b="1" dirty="0" smtClean="0">
                <a:solidFill>
                  <a:srgbClr val="3366FF"/>
                </a:solidFill>
              </a:rPr>
              <a:t>Oman’s National Youth Commission has cultural skills training for Omani youth; </a:t>
            </a:r>
            <a:r>
              <a:rPr lang="en-US" sz="2000" b="1" dirty="0" smtClean="0"/>
              <a:t>Palestine’s </a:t>
            </a:r>
            <a:r>
              <a:rPr lang="en-US" sz="2000" dirty="0" smtClean="0"/>
              <a:t>programme to infuse modern designs into crafts in West Bank and Gaza; </a:t>
            </a:r>
            <a:r>
              <a:rPr lang="en-US" sz="2000" b="1" dirty="0" smtClean="0"/>
              <a:t>Spain’</a:t>
            </a:r>
            <a:r>
              <a:rPr lang="en-US" sz="2000" dirty="0" smtClean="0"/>
              <a:t>s ACERCA programme supporting training and qualifications in cultural sector;; </a:t>
            </a:r>
            <a:r>
              <a:rPr lang="en-US" sz="2000" b="1" dirty="0" smtClean="0"/>
              <a:t>Swaziland</a:t>
            </a:r>
            <a:r>
              <a:rPr lang="en-US" sz="2000" dirty="0" smtClean="0"/>
              <a:t>’s National </a:t>
            </a:r>
            <a:r>
              <a:rPr lang="en-US" sz="2000" dirty="0" err="1" smtClean="0"/>
              <a:t>arts&amp;culture</a:t>
            </a:r>
            <a:r>
              <a:rPr lang="en-US" sz="2000" dirty="0" smtClean="0"/>
              <a:t> </a:t>
            </a:r>
            <a:r>
              <a:rPr lang="en-US" sz="2000" dirty="0"/>
              <a:t>strategic </a:t>
            </a:r>
            <a:r>
              <a:rPr lang="en-US" sz="2000" dirty="0" smtClean="0"/>
              <a:t>plan; </a:t>
            </a:r>
            <a:r>
              <a:rPr lang="en-US" sz="2000" i="1" dirty="0" smtClean="0"/>
              <a:t>Vietnam’s</a:t>
            </a:r>
            <a:r>
              <a:rPr lang="en-US" sz="2000" dirty="0" smtClean="0"/>
              <a:t> strategy 2020 to train and build capacities for staff, managers, businesses in CCI; Project to renovate and to train in schools; improve quantity and quality of creative talents in A&amp;C through training and refreshment programme / incentives; </a:t>
            </a:r>
            <a:r>
              <a:rPr lang="en-US" sz="2000" b="1" dirty="0" smtClean="0">
                <a:solidFill>
                  <a:srgbClr val="3366FF"/>
                </a:solidFill>
              </a:rPr>
              <a:t>Zimbabwe’s programme </a:t>
            </a:r>
            <a:r>
              <a:rPr lang="en-US" sz="2000" b="1" dirty="0">
                <a:solidFill>
                  <a:srgbClr val="3366FF"/>
                </a:solidFill>
              </a:rPr>
              <a:t>to increase  </a:t>
            </a:r>
            <a:r>
              <a:rPr lang="en-US" sz="2000" b="1" dirty="0" smtClean="0">
                <a:solidFill>
                  <a:srgbClr val="3366FF"/>
                </a:solidFill>
              </a:rPr>
              <a:t>competencies in management </a:t>
            </a:r>
            <a:r>
              <a:rPr lang="en-US" sz="2000" b="1" dirty="0">
                <a:solidFill>
                  <a:srgbClr val="3366FF"/>
                </a:solidFill>
              </a:rPr>
              <a:t>and business skills in cultural sector</a:t>
            </a:r>
          </a:p>
          <a:p>
            <a:endParaRPr lang="en-US" sz="2000" dirty="0" smtClean="0"/>
          </a:p>
        </p:txBody>
      </p:sp>
    </p:spTree>
    <p:extLst>
      <p:ext uri="{BB962C8B-B14F-4D97-AF65-F5344CB8AC3E}">
        <p14:creationId xmlns:p14="http://schemas.microsoft.com/office/powerpoint/2010/main" val="140758435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51118"/>
            <a:ext cx="8270240" cy="1143000"/>
          </a:xfrm>
        </p:spPr>
        <p:txBody>
          <a:bodyPr>
            <a:normAutofit fontScale="90000"/>
          </a:bodyPr>
          <a:lstStyle/>
          <a:p>
            <a:r>
              <a:rPr lang="en-US" sz="3600" dirty="0" smtClean="0"/>
              <a:t>Added reporting on Outcomes: </a:t>
            </a:r>
            <a:r>
              <a:rPr lang="en-US" sz="3600" b="1" dirty="0" smtClean="0"/>
              <a:t>Economic</a:t>
            </a:r>
            <a:r>
              <a:rPr lang="en-US" sz="3600" dirty="0" smtClean="0"/>
              <a:t>, Social, Cultural and Environmental </a:t>
            </a:r>
            <a:endParaRPr lang="en-US" sz="3600" dirty="0"/>
          </a:p>
        </p:txBody>
      </p:sp>
      <p:sp>
        <p:nvSpPr>
          <p:cNvPr id="3" name="Content Placeholder 2"/>
          <p:cNvSpPr>
            <a:spLocks noGrp="1"/>
          </p:cNvSpPr>
          <p:nvPr>
            <p:ph idx="1"/>
          </p:nvPr>
        </p:nvSpPr>
        <p:spPr>
          <a:xfrm>
            <a:off x="457200" y="1219836"/>
            <a:ext cx="7620000" cy="4901882"/>
          </a:xfrm>
        </p:spPr>
        <p:txBody>
          <a:bodyPr>
            <a:noAutofit/>
          </a:bodyPr>
          <a:lstStyle/>
          <a:p>
            <a:pPr marL="0" indent="0">
              <a:buNone/>
            </a:pPr>
            <a:r>
              <a:rPr lang="en-US" sz="2000" b="1" dirty="0" smtClean="0"/>
              <a:t>Marketing and promotion of CCIs</a:t>
            </a:r>
            <a:r>
              <a:rPr lang="en-US" sz="2000" dirty="0" smtClean="0"/>
              <a:t>: </a:t>
            </a:r>
          </a:p>
          <a:p>
            <a:r>
              <a:rPr lang="en-US" sz="2000" b="1" dirty="0" smtClean="0"/>
              <a:t>Argentina</a:t>
            </a:r>
            <a:r>
              <a:rPr lang="en-US" sz="2000" dirty="0" smtClean="0"/>
              <a:t>’s MICA; </a:t>
            </a:r>
            <a:r>
              <a:rPr lang="en-US" sz="2000" b="1" dirty="0" smtClean="0"/>
              <a:t>Brazil</a:t>
            </a:r>
            <a:r>
              <a:rPr lang="en-US" sz="2000" dirty="0" smtClean="0"/>
              <a:t>’s Workers’ Culture Programme; </a:t>
            </a:r>
            <a:r>
              <a:rPr lang="en-US" sz="2000" b="1" dirty="0" smtClean="0">
                <a:solidFill>
                  <a:srgbClr val="3366FF"/>
                </a:solidFill>
              </a:rPr>
              <a:t>Chile, </a:t>
            </a:r>
            <a:r>
              <a:rPr lang="en-US" sz="2000" b="1" dirty="0" err="1" smtClean="0">
                <a:solidFill>
                  <a:srgbClr val="3366FF"/>
                </a:solidFill>
              </a:rPr>
              <a:t>Micsur</a:t>
            </a:r>
            <a:r>
              <a:rPr lang="en-US" sz="2000" b="1" dirty="0" smtClean="0">
                <a:solidFill>
                  <a:srgbClr val="3366FF"/>
                </a:solidFill>
              </a:rPr>
              <a:t> (national strategic programme of the creative industry) / </a:t>
            </a:r>
            <a:r>
              <a:rPr lang="en-US" sz="2000" b="1" dirty="0" err="1" smtClean="0">
                <a:solidFill>
                  <a:srgbClr val="3366FF"/>
                </a:solidFill>
              </a:rPr>
              <a:t>Mercosur</a:t>
            </a:r>
            <a:r>
              <a:rPr lang="en-US" sz="2000" b="1" dirty="0" smtClean="0">
                <a:solidFill>
                  <a:srgbClr val="3366FF"/>
                </a:solidFill>
              </a:rPr>
              <a:t> – participation in fairs, festivals, international markets for entrepreneurs; </a:t>
            </a:r>
            <a:r>
              <a:rPr lang="en-US" sz="2000" b="1" dirty="0" smtClean="0"/>
              <a:t>Norway</a:t>
            </a:r>
            <a:r>
              <a:rPr lang="en-US" sz="2000" dirty="0" smtClean="0"/>
              <a:t>’s Art Initiative (</a:t>
            </a:r>
            <a:r>
              <a:rPr lang="en-US" sz="2000" dirty="0" err="1" smtClean="0"/>
              <a:t>Kunstloftet</a:t>
            </a:r>
            <a:r>
              <a:rPr lang="en-US" sz="2000" dirty="0" smtClean="0"/>
              <a:t>) promoting arts and culture to the youth; </a:t>
            </a:r>
            <a:r>
              <a:rPr lang="en-US" sz="2000" b="1" dirty="0" smtClean="0"/>
              <a:t>Palestine's</a:t>
            </a:r>
            <a:r>
              <a:rPr lang="en-US" sz="2000" dirty="0" smtClean="0"/>
              <a:t> International Book Faire; </a:t>
            </a:r>
            <a:r>
              <a:rPr lang="en-US" sz="2000" b="1" dirty="0" smtClean="0">
                <a:solidFill>
                  <a:srgbClr val="3366FF"/>
                </a:solidFill>
              </a:rPr>
              <a:t>Portugal’s national award for CI and Creative businesses Cup</a:t>
            </a:r>
            <a:r>
              <a:rPr lang="en-US" sz="2000" dirty="0" smtClean="0"/>
              <a:t>; </a:t>
            </a:r>
            <a:r>
              <a:rPr lang="en-US" sz="2000" b="1" dirty="0" smtClean="0"/>
              <a:t>Namibia’</a:t>
            </a:r>
            <a:r>
              <a:rPr lang="en-US" sz="2000" dirty="0" smtClean="0"/>
              <a:t>s CDIS; </a:t>
            </a:r>
            <a:r>
              <a:rPr lang="en-US" sz="2000" b="1" dirty="0" smtClean="0"/>
              <a:t>New Zealand</a:t>
            </a:r>
            <a:r>
              <a:rPr lang="en-US" sz="2000" dirty="0" smtClean="0"/>
              <a:t> measuring and maximising public value programme; Spain’s Plan for the promotion of the CCIs</a:t>
            </a:r>
            <a:r>
              <a:rPr lang="en-US" sz="2000" b="1" dirty="0" smtClean="0"/>
              <a:t>; Vietnam’s </a:t>
            </a:r>
            <a:r>
              <a:rPr lang="en-US" sz="2000" dirty="0" smtClean="0"/>
              <a:t>IR strategy for 2020 for cinema products, artistic performances for participation in international cultural and artistic events, exhibitions and seminars to promote local fine arts in foreign countries, cultural days and weeks and festivals held internationally; </a:t>
            </a:r>
            <a:endParaRPr lang="en-US" sz="2000" dirty="0"/>
          </a:p>
        </p:txBody>
      </p:sp>
    </p:spTree>
    <p:extLst>
      <p:ext uri="{BB962C8B-B14F-4D97-AF65-F5344CB8AC3E}">
        <p14:creationId xmlns:p14="http://schemas.microsoft.com/office/powerpoint/2010/main" val="147714009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51118"/>
            <a:ext cx="8270240" cy="1143000"/>
          </a:xfrm>
        </p:spPr>
        <p:txBody>
          <a:bodyPr>
            <a:normAutofit fontScale="90000"/>
          </a:bodyPr>
          <a:lstStyle/>
          <a:p>
            <a:r>
              <a:rPr lang="en-US" sz="3600" dirty="0" smtClean="0"/>
              <a:t>Added reporting on Outcomes: </a:t>
            </a:r>
            <a:r>
              <a:rPr lang="en-US" sz="3600" b="1" dirty="0" smtClean="0"/>
              <a:t>Economic</a:t>
            </a:r>
            <a:r>
              <a:rPr lang="en-US" sz="3600" dirty="0" smtClean="0"/>
              <a:t>, Social, Cultural and Environmental </a:t>
            </a:r>
            <a:endParaRPr lang="en-US" sz="3600" dirty="0"/>
          </a:p>
        </p:txBody>
      </p:sp>
      <p:sp>
        <p:nvSpPr>
          <p:cNvPr id="3" name="Content Placeholder 2"/>
          <p:cNvSpPr>
            <a:spLocks noGrp="1"/>
          </p:cNvSpPr>
          <p:nvPr>
            <p:ph idx="1"/>
          </p:nvPr>
        </p:nvSpPr>
        <p:spPr>
          <a:xfrm>
            <a:off x="457200" y="1334136"/>
            <a:ext cx="8039100" cy="4901882"/>
          </a:xfrm>
        </p:spPr>
        <p:txBody>
          <a:bodyPr>
            <a:noAutofit/>
          </a:bodyPr>
          <a:lstStyle/>
          <a:p>
            <a:pPr marL="0" indent="0">
              <a:buNone/>
            </a:pPr>
            <a:r>
              <a:rPr lang="en-US" sz="1800" b="1" dirty="0" smtClean="0"/>
              <a:t>SME support</a:t>
            </a:r>
            <a:r>
              <a:rPr lang="en-US" sz="1800" dirty="0" smtClean="0"/>
              <a:t>: </a:t>
            </a:r>
          </a:p>
          <a:p>
            <a:r>
              <a:rPr lang="en-US" sz="1800" b="1" dirty="0" smtClean="0"/>
              <a:t>Austria’</a:t>
            </a:r>
            <a:r>
              <a:rPr lang="en-US" sz="1800" dirty="0" smtClean="0"/>
              <a:t>s Creative Industries </a:t>
            </a:r>
            <a:r>
              <a:rPr lang="en-US" sz="1800" dirty="0"/>
              <a:t>v</a:t>
            </a:r>
            <a:r>
              <a:rPr lang="en-US" sz="1800" dirty="0" smtClean="0"/>
              <a:t>oucher for all </a:t>
            </a:r>
            <a:r>
              <a:rPr lang="en-US" sz="1800" dirty="0" err="1" smtClean="0"/>
              <a:t>smes</a:t>
            </a:r>
            <a:r>
              <a:rPr lang="en-US" sz="1800" dirty="0" smtClean="0"/>
              <a:t> to use creative services to implement innovative projects (exemplar)</a:t>
            </a:r>
            <a:r>
              <a:rPr lang="en-US" sz="1800" b="1" dirty="0" smtClean="0"/>
              <a:t>; Belarus</a:t>
            </a:r>
            <a:r>
              <a:rPr lang="en-US" sz="1800" dirty="0" smtClean="0"/>
              <a:t>’ new funding mechanism to support cultural organisations; </a:t>
            </a:r>
            <a:r>
              <a:rPr lang="en-US" sz="1800" b="1" dirty="0" smtClean="0"/>
              <a:t>Brazil</a:t>
            </a:r>
            <a:r>
              <a:rPr lang="en-US" sz="1800" dirty="0" smtClean="0"/>
              <a:t>’s Creative Brazil Incubators network incentives, vouchers, markets, (exemplar); Bulgaria’s innovation strategy for smart specialization specific support to SMEs with women leadership as part of gender equity goals</a:t>
            </a:r>
            <a:r>
              <a:rPr lang="en-US" sz="1800" b="1" dirty="0" smtClean="0"/>
              <a:t>; Indonesia’s </a:t>
            </a:r>
            <a:r>
              <a:rPr lang="en-US" sz="1800" dirty="0" smtClean="0"/>
              <a:t>National medium Term Development Plan 2010-2014 setting up a creative economy agency  for knowledge sharing, collaborations, business skills training (</a:t>
            </a:r>
            <a:r>
              <a:rPr lang="en-US" sz="1800" dirty="0" err="1" smtClean="0"/>
              <a:t>esp</a:t>
            </a:r>
            <a:r>
              <a:rPr lang="en-US" sz="1800" dirty="0" smtClean="0"/>
              <a:t> targeting youth);  </a:t>
            </a:r>
            <a:r>
              <a:rPr lang="en-US" sz="1800" b="1" dirty="0" smtClean="0">
                <a:solidFill>
                  <a:srgbClr val="3366FF"/>
                </a:solidFill>
              </a:rPr>
              <a:t>Italy’s DE:MO supports innovative design projects on art shop/ bookshop, young artist mobility; </a:t>
            </a:r>
            <a:r>
              <a:rPr lang="en-US" sz="1800" b="1" dirty="0" err="1">
                <a:solidFill>
                  <a:srgbClr val="3366FF"/>
                </a:solidFill>
              </a:rPr>
              <a:t>C</a:t>
            </a:r>
            <a:r>
              <a:rPr lang="en-US" sz="1800" b="1" dirty="0" err="1" smtClean="0">
                <a:solidFill>
                  <a:srgbClr val="3366FF"/>
                </a:solidFill>
              </a:rPr>
              <a:t>ulturalbility</a:t>
            </a:r>
            <a:r>
              <a:rPr lang="en-US" sz="1800" b="1" dirty="0" smtClean="0">
                <a:solidFill>
                  <a:srgbClr val="3366FF"/>
                </a:solidFill>
              </a:rPr>
              <a:t> is open platform for cultural and social innovation projects that promote well being and SD</a:t>
            </a:r>
            <a:r>
              <a:rPr lang="en-US" sz="1800" dirty="0" smtClean="0"/>
              <a:t>; Cultura </a:t>
            </a:r>
            <a:r>
              <a:rPr lang="en-US" sz="1800" dirty="0" err="1" smtClean="0"/>
              <a:t>Creainitiatives</a:t>
            </a:r>
            <a:r>
              <a:rPr lang="en-US" sz="1800" dirty="0" smtClean="0"/>
              <a:t> for micro enterprises;</a:t>
            </a:r>
            <a:r>
              <a:rPr lang="en-US" sz="1800" b="1" dirty="0" smtClean="0">
                <a:solidFill>
                  <a:srgbClr val="3366FF"/>
                </a:solidFill>
              </a:rPr>
              <a:t> Oman’s IP training for </a:t>
            </a:r>
            <a:r>
              <a:rPr lang="en-US" sz="1800" b="1" dirty="0" err="1" smtClean="0">
                <a:solidFill>
                  <a:srgbClr val="3366FF"/>
                </a:solidFill>
              </a:rPr>
              <a:t>smes</a:t>
            </a:r>
            <a:r>
              <a:rPr lang="en-US" sz="1800" b="1" dirty="0" smtClean="0">
                <a:solidFill>
                  <a:srgbClr val="3366FF"/>
                </a:solidFill>
              </a:rPr>
              <a:t> in crafts</a:t>
            </a:r>
            <a:r>
              <a:rPr lang="en-US" sz="1800" dirty="0" smtClean="0"/>
              <a:t>; Palestine’s Cultural Fund; Portugal’s ADDICT – Creative Industries Agency Portugal for value chain and </a:t>
            </a:r>
            <a:r>
              <a:rPr lang="en-US" sz="1800" dirty="0" err="1" smtClean="0"/>
              <a:t>internationalisation</a:t>
            </a:r>
            <a:r>
              <a:rPr lang="en-US" sz="1800" dirty="0" smtClean="0"/>
              <a:t> platform;  </a:t>
            </a:r>
            <a:r>
              <a:rPr lang="en-US" sz="1800" b="1" dirty="0" smtClean="0"/>
              <a:t>Slovakia</a:t>
            </a:r>
            <a:r>
              <a:rPr lang="en-US" sz="1800" dirty="0" smtClean="0"/>
              <a:t>’ Strategy for the development of the creative industries; </a:t>
            </a:r>
            <a:r>
              <a:rPr lang="en-US" sz="1800" b="1" dirty="0" smtClean="0"/>
              <a:t>Uruguay’s</a:t>
            </a:r>
            <a:r>
              <a:rPr lang="en-US" sz="1800" dirty="0" smtClean="0"/>
              <a:t> Cultural Factories which create spaces for socio cultural interaction of local people for production and innovative SMEs</a:t>
            </a:r>
            <a:r>
              <a:rPr lang="en-US" sz="1800" b="1" dirty="0" smtClean="0"/>
              <a:t>; Vietnam’s </a:t>
            </a:r>
            <a:r>
              <a:rPr lang="en-US" sz="1800" dirty="0" smtClean="0"/>
              <a:t>start up programme supporting entrepreneurial training for youth </a:t>
            </a:r>
            <a:endParaRPr lang="en-US" dirty="0"/>
          </a:p>
        </p:txBody>
      </p:sp>
    </p:spTree>
    <p:extLst>
      <p:ext uri="{BB962C8B-B14F-4D97-AF65-F5344CB8AC3E}">
        <p14:creationId xmlns:p14="http://schemas.microsoft.com/office/powerpoint/2010/main" val="274579412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51118"/>
            <a:ext cx="8270240" cy="1143000"/>
          </a:xfrm>
        </p:spPr>
        <p:txBody>
          <a:bodyPr>
            <a:normAutofit fontScale="90000"/>
          </a:bodyPr>
          <a:lstStyle/>
          <a:p>
            <a:r>
              <a:rPr lang="en-US" sz="3600" dirty="0" smtClean="0"/>
              <a:t>Added reporting on Outcomes: </a:t>
            </a:r>
            <a:r>
              <a:rPr lang="en-US" sz="3600" b="1" dirty="0" smtClean="0"/>
              <a:t>Economic</a:t>
            </a:r>
            <a:r>
              <a:rPr lang="en-US" sz="3600" dirty="0" smtClean="0"/>
              <a:t>, Social, Cultural and Environmental </a:t>
            </a:r>
            <a:endParaRPr lang="en-US" sz="3600" dirty="0"/>
          </a:p>
        </p:txBody>
      </p:sp>
      <p:sp>
        <p:nvSpPr>
          <p:cNvPr id="3" name="Content Placeholder 2"/>
          <p:cNvSpPr>
            <a:spLocks noGrp="1"/>
          </p:cNvSpPr>
          <p:nvPr>
            <p:ph idx="1"/>
          </p:nvPr>
        </p:nvSpPr>
        <p:spPr>
          <a:xfrm>
            <a:off x="457200" y="1219836"/>
            <a:ext cx="7620000" cy="4901882"/>
          </a:xfrm>
        </p:spPr>
        <p:txBody>
          <a:bodyPr>
            <a:noAutofit/>
          </a:bodyPr>
          <a:lstStyle/>
          <a:p>
            <a:pPr marL="0" indent="0">
              <a:buNone/>
            </a:pPr>
            <a:r>
              <a:rPr lang="en-US" sz="1800" b="1" dirty="0" smtClean="0"/>
              <a:t>Tax, Finance and incentives</a:t>
            </a:r>
            <a:r>
              <a:rPr lang="en-US" sz="1800" dirty="0" smtClean="0"/>
              <a:t>: </a:t>
            </a:r>
          </a:p>
          <a:p>
            <a:r>
              <a:rPr lang="en-US" sz="1800" b="1" dirty="0" smtClean="0"/>
              <a:t>Austrians</a:t>
            </a:r>
            <a:r>
              <a:rPr lang="en-US" sz="1800" dirty="0" smtClean="0"/>
              <a:t> tax incentives to donate to art and culture</a:t>
            </a:r>
            <a:r>
              <a:rPr lang="en-US" sz="1800" b="1" dirty="0" smtClean="0"/>
              <a:t>; </a:t>
            </a:r>
          </a:p>
          <a:p>
            <a:r>
              <a:rPr lang="en-US" sz="1800" b="1" dirty="0" smtClean="0"/>
              <a:t>Canada’s </a:t>
            </a:r>
            <a:r>
              <a:rPr lang="en-US" sz="1800" dirty="0" smtClean="0"/>
              <a:t>Ontario Music Fund; Canada book fund; Arts Presentation Fund; Media fund, Cultural Spaces funds’</a:t>
            </a:r>
          </a:p>
          <a:p>
            <a:r>
              <a:rPr lang="en-US" sz="1800" dirty="0" smtClean="0"/>
              <a:t> </a:t>
            </a:r>
            <a:r>
              <a:rPr lang="en-US" sz="1800" b="1" dirty="0" smtClean="0"/>
              <a:t>Chile’</a:t>
            </a:r>
            <a:r>
              <a:rPr lang="en-US" sz="1800" dirty="0" smtClean="0"/>
              <a:t>s culture funds; </a:t>
            </a:r>
          </a:p>
          <a:p>
            <a:r>
              <a:rPr lang="en-US" sz="1800" b="1" dirty="0" smtClean="0"/>
              <a:t>Georgia</a:t>
            </a:r>
            <a:r>
              <a:rPr lang="en-US" sz="1800" dirty="0" smtClean="0"/>
              <a:t>’s preferential tax and procurement policy for culture and creative sector</a:t>
            </a:r>
            <a:r>
              <a:rPr lang="en-US" sz="1800" dirty="0"/>
              <a:t>; </a:t>
            </a:r>
          </a:p>
          <a:p>
            <a:r>
              <a:rPr lang="en-US" sz="1800" b="1" dirty="0" smtClean="0"/>
              <a:t>Latvia</a:t>
            </a:r>
            <a:r>
              <a:rPr lang="en-US" sz="1800" dirty="0" smtClean="0"/>
              <a:t>’s </a:t>
            </a:r>
            <a:r>
              <a:rPr lang="en-US" sz="1800" dirty="0"/>
              <a:t>innovation </a:t>
            </a:r>
            <a:r>
              <a:rPr lang="en-US" sz="1800" dirty="0" smtClean="0"/>
              <a:t>vouchers; </a:t>
            </a:r>
          </a:p>
          <a:p>
            <a:r>
              <a:rPr lang="en-US" sz="1800" b="1" dirty="0" smtClean="0"/>
              <a:t>Mexico</a:t>
            </a:r>
            <a:r>
              <a:rPr lang="en-US" sz="1800" dirty="0" smtClean="0"/>
              <a:t>’s Funds (Film investment and incentive; fund for culture and arts, payment in Kind re artworks for tax; </a:t>
            </a:r>
          </a:p>
          <a:p>
            <a:r>
              <a:rPr lang="en-US" sz="1800" b="1" dirty="0" smtClean="0"/>
              <a:t>Slovakia</a:t>
            </a:r>
            <a:r>
              <a:rPr lang="en-US" sz="1800" dirty="0" smtClean="0"/>
              <a:t>’s Audio Visual Fund; </a:t>
            </a:r>
          </a:p>
          <a:p>
            <a:r>
              <a:rPr lang="en-US" sz="1800" b="1" dirty="0" smtClean="0"/>
              <a:t>Vietnams</a:t>
            </a:r>
            <a:r>
              <a:rPr lang="en-US" sz="1800" dirty="0" smtClean="0"/>
              <a:t>’ incentive mechanisms for investments in infrastructure, technical equipment and modern technologies; Zimbabwe’s duty rebate on music equipment to enhance production of cultural activities; and 75% local  content policy for music; </a:t>
            </a:r>
            <a:endParaRPr lang="en-US" sz="1800" dirty="0"/>
          </a:p>
          <a:p>
            <a:pPr lvl="1"/>
            <a:endParaRPr lang="en-US" dirty="0"/>
          </a:p>
        </p:txBody>
      </p:sp>
    </p:spTree>
    <p:extLst>
      <p:ext uri="{BB962C8B-B14F-4D97-AF65-F5344CB8AC3E}">
        <p14:creationId xmlns:p14="http://schemas.microsoft.com/office/powerpoint/2010/main" val="306684726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51118"/>
            <a:ext cx="8270240" cy="1143000"/>
          </a:xfrm>
        </p:spPr>
        <p:txBody>
          <a:bodyPr>
            <a:normAutofit fontScale="90000"/>
          </a:bodyPr>
          <a:lstStyle/>
          <a:p>
            <a:r>
              <a:rPr lang="en-US" sz="3600" dirty="0" smtClean="0"/>
              <a:t>Added reporting on Outcomes: Economic, </a:t>
            </a:r>
            <a:r>
              <a:rPr lang="en-US" sz="3600" b="1" dirty="0" smtClean="0"/>
              <a:t>Social</a:t>
            </a:r>
            <a:r>
              <a:rPr lang="en-US" sz="3600" dirty="0" smtClean="0"/>
              <a:t>, Cultural and Environmental </a:t>
            </a:r>
            <a:endParaRPr lang="en-US" sz="3600" dirty="0"/>
          </a:p>
        </p:txBody>
      </p:sp>
      <p:sp>
        <p:nvSpPr>
          <p:cNvPr id="3" name="Content Placeholder 2"/>
          <p:cNvSpPr>
            <a:spLocks noGrp="1"/>
          </p:cNvSpPr>
          <p:nvPr>
            <p:ph idx="1"/>
          </p:nvPr>
        </p:nvSpPr>
        <p:spPr>
          <a:xfrm>
            <a:off x="121920" y="1458278"/>
            <a:ext cx="8270240" cy="4901882"/>
          </a:xfrm>
        </p:spPr>
        <p:txBody>
          <a:bodyPr>
            <a:noAutofit/>
          </a:bodyPr>
          <a:lstStyle/>
          <a:p>
            <a:pPr marL="457200" lvl="1" indent="0">
              <a:buNone/>
            </a:pPr>
            <a:r>
              <a:rPr lang="en-US" sz="2000" b="1" dirty="0" smtClean="0"/>
              <a:t>Community awareness/engagement</a:t>
            </a:r>
            <a:r>
              <a:rPr lang="en-US" sz="2000" dirty="0" smtClean="0"/>
              <a:t>: </a:t>
            </a:r>
          </a:p>
          <a:p>
            <a:pPr lvl="1">
              <a:buFont typeface="Wingdings" charset="2"/>
              <a:buChar char="§"/>
            </a:pPr>
            <a:r>
              <a:rPr lang="en-US" sz="2000" b="1" dirty="0" smtClean="0"/>
              <a:t>Afghanistan’s </a:t>
            </a:r>
            <a:r>
              <a:rPr lang="en-US" sz="2000" dirty="0" smtClean="0"/>
              <a:t>ministry involvement of civil society (protection of small ethnic groups under threat); </a:t>
            </a:r>
            <a:r>
              <a:rPr lang="en-US" sz="2000" b="1" dirty="0" smtClean="0"/>
              <a:t>Argentina</a:t>
            </a:r>
            <a:r>
              <a:rPr lang="en-US" sz="2000" dirty="0" smtClean="0"/>
              <a:t>’s SICSUR (cultural info system) to increase awareness and consultation (international seminars); </a:t>
            </a:r>
            <a:r>
              <a:rPr lang="en-US" sz="2000" b="1" dirty="0" smtClean="0"/>
              <a:t>Austria</a:t>
            </a:r>
            <a:r>
              <a:rPr lang="en-US" sz="2000" dirty="0" smtClean="0"/>
              <a:t>’s Leader Transnational Culture project  locals, immigrants, refugees and visitors; </a:t>
            </a:r>
            <a:r>
              <a:rPr lang="en-US" sz="2000" b="1" dirty="0" smtClean="0"/>
              <a:t>Belaru</a:t>
            </a:r>
            <a:r>
              <a:rPr lang="en-US" sz="2000" dirty="0" smtClean="0"/>
              <a:t>s conferences and tv channel to inform public on various issues/  policy on culture; </a:t>
            </a:r>
            <a:r>
              <a:rPr lang="en-US" sz="2000" b="1" dirty="0" smtClean="0"/>
              <a:t>Brazil</a:t>
            </a:r>
            <a:r>
              <a:rPr lang="en-US" sz="2000" dirty="0" smtClean="0"/>
              <a:t>’s national cultural conferences for CS and </a:t>
            </a:r>
            <a:r>
              <a:rPr lang="en-US" sz="2000" dirty="0" err="1" smtClean="0"/>
              <a:t>Govt</a:t>
            </a:r>
            <a:r>
              <a:rPr lang="en-US" sz="2000" dirty="0" smtClean="0"/>
              <a:t> to evaluate CPs</a:t>
            </a:r>
            <a:r>
              <a:rPr lang="en-US" sz="2000" b="1" dirty="0" smtClean="0"/>
              <a:t>; Cambodia’s </a:t>
            </a:r>
            <a:r>
              <a:rPr lang="en-US" sz="2000" dirty="0" smtClean="0"/>
              <a:t>first Arts Forum for creative industries; </a:t>
            </a:r>
            <a:r>
              <a:rPr lang="en-US" sz="2000" b="1" dirty="0" smtClean="0"/>
              <a:t>Costa Rica’s </a:t>
            </a:r>
            <a:r>
              <a:rPr lang="en-US" sz="2000" dirty="0" smtClean="0"/>
              <a:t>policy on  on cultural rights;</a:t>
            </a:r>
            <a:r>
              <a:rPr lang="en-US" sz="2000" b="1" dirty="0" smtClean="0"/>
              <a:t> Namibia’s </a:t>
            </a:r>
            <a:r>
              <a:rPr lang="en-US" sz="2000" dirty="0" smtClean="0"/>
              <a:t>annual IFCD workshop; Oman’s workshop ‘ national capacity building for the preparation of projects submitted to IFCD; </a:t>
            </a:r>
            <a:r>
              <a:rPr lang="en-US" sz="2000" b="1" dirty="0" smtClean="0"/>
              <a:t>Portuga</a:t>
            </a:r>
            <a:r>
              <a:rPr lang="en-US" sz="2000" dirty="0" smtClean="0"/>
              <a:t>l’s Colloquium in 2015 with Lisbon municipality and P CCD and National Commission/ Place of culture and Culture and Development colloquium with civil society;</a:t>
            </a:r>
            <a:r>
              <a:rPr lang="en-US" sz="2000" b="1" dirty="0" smtClean="0"/>
              <a:t> Swaziland </a:t>
            </a:r>
            <a:r>
              <a:rPr lang="en-US" sz="2000" dirty="0" smtClean="0"/>
              <a:t>recognises need for this; </a:t>
            </a:r>
            <a:r>
              <a:rPr lang="en-US" sz="2000" b="1" dirty="0" smtClean="0"/>
              <a:t> Vietnam’s </a:t>
            </a:r>
            <a:r>
              <a:rPr lang="en-US" sz="2000" dirty="0" smtClean="0"/>
              <a:t>raising social awareness on role and position of CCIs/ workshops on convention; Z</a:t>
            </a:r>
            <a:r>
              <a:rPr lang="en-US" sz="2000" b="1" dirty="0" smtClean="0"/>
              <a:t>imbabwe’</a:t>
            </a:r>
            <a:r>
              <a:rPr lang="en-US" sz="2000" dirty="0" smtClean="0"/>
              <a:t>s popularization of C and IFCD; </a:t>
            </a:r>
          </a:p>
          <a:p>
            <a:pPr lvl="1"/>
            <a:endParaRPr lang="en-US" sz="2000" dirty="0"/>
          </a:p>
        </p:txBody>
      </p:sp>
    </p:spTree>
    <p:extLst>
      <p:ext uri="{BB962C8B-B14F-4D97-AF65-F5344CB8AC3E}">
        <p14:creationId xmlns:p14="http://schemas.microsoft.com/office/powerpoint/2010/main" val="247760135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51118"/>
            <a:ext cx="8270240" cy="1143000"/>
          </a:xfrm>
        </p:spPr>
        <p:txBody>
          <a:bodyPr>
            <a:normAutofit fontScale="90000"/>
          </a:bodyPr>
          <a:lstStyle/>
          <a:p>
            <a:r>
              <a:rPr lang="en-US" sz="3600" dirty="0" smtClean="0"/>
              <a:t>Added reporting on Outcomes: Economic, </a:t>
            </a:r>
            <a:r>
              <a:rPr lang="en-US" sz="3600" b="1" dirty="0" smtClean="0"/>
              <a:t>Social</a:t>
            </a:r>
            <a:r>
              <a:rPr lang="en-US" sz="3600" dirty="0" smtClean="0"/>
              <a:t>, Cultural and Environmental </a:t>
            </a:r>
            <a:endParaRPr lang="en-US" sz="3600" dirty="0"/>
          </a:p>
        </p:txBody>
      </p:sp>
      <p:sp>
        <p:nvSpPr>
          <p:cNvPr id="3" name="Content Placeholder 2"/>
          <p:cNvSpPr>
            <a:spLocks noGrp="1"/>
          </p:cNvSpPr>
          <p:nvPr>
            <p:ph idx="1"/>
          </p:nvPr>
        </p:nvSpPr>
        <p:spPr>
          <a:xfrm>
            <a:off x="121920" y="1458278"/>
            <a:ext cx="8437880" cy="4901882"/>
          </a:xfrm>
        </p:spPr>
        <p:txBody>
          <a:bodyPr>
            <a:noAutofit/>
          </a:bodyPr>
          <a:lstStyle/>
          <a:p>
            <a:pPr marL="457200" lvl="1" indent="0">
              <a:buNone/>
            </a:pPr>
            <a:r>
              <a:rPr lang="en-US" sz="2000" b="1" dirty="0" smtClean="0"/>
              <a:t>Community participation</a:t>
            </a:r>
            <a:r>
              <a:rPr lang="en-US" sz="2000" dirty="0" smtClean="0"/>
              <a:t>: </a:t>
            </a:r>
          </a:p>
          <a:p>
            <a:pPr lvl="1">
              <a:buFont typeface="Wingdings" charset="2"/>
              <a:buChar char="§"/>
            </a:pPr>
            <a:r>
              <a:rPr lang="en-US" sz="2000" b="1" dirty="0" smtClean="0"/>
              <a:t>Argentina</a:t>
            </a:r>
            <a:r>
              <a:rPr lang="en-US" sz="2000" dirty="0" smtClean="0"/>
              <a:t>’s national network of points of culture (formed by 450 indigenous communities and organisations); </a:t>
            </a:r>
            <a:r>
              <a:rPr lang="en-US" sz="2000" b="1" dirty="0" smtClean="0">
                <a:solidFill>
                  <a:srgbClr val="3366FF"/>
                </a:solidFill>
              </a:rPr>
              <a:t>Costa Rica’s </a:t>
            </a:r>
            <a:r>
              <a:rPr lang="en-US" sz="2000" b="1" i="1" dirty="0" err="1" smtClean="0">
                <a:solidFill>
                  <a:srgbClr val="3366FF"/>
                </a:solidFill>
              </a:rPr>
              <a:t>Puntos</a:t>
            </a:r>
            <a:r>
              <a:rPr lang="en-US" sz="2000" b="1" i="1" dirty="0" smtClean="0">
                <a:solidFill>
                  <a:srgbClr val="3366FF"/>
                </a:solidFill>
              </a:rPr>
              <a:t> de Cultura </a:t>
            </a:r>
            <a:r>
              <a:rPr lang="en-US" sz="2000" b="1" dirty="0" smtClean="0">
                <a:solidFill>
                  <a:srgbClr val="3366FF"/>
                </a:solidFill>
              </a:rPr>
              <a:t>new programme to encourage cultural organisations to play a stronger role in promotion of CD/ broad consultation on National cultural rights policy</a:t>
            </a:r>
            <a:r>
              <a:rPr lang="en-US" sz="2000" dirty="0" smtClean="0"/>
              <a:t>; </a:t>
            </a:r>
            <a:r>
              <a:rPr lang="en-US" sz="2000" b="1" dirty="0" smtClean="0"/>
              <a:t>Kenya</a:t>
            </a:r>
            <a:r>
              <a:rPr lang="en-US" sz="2000" dirty="0" smtClean="0"/>
              <a:t>’s civil society engagement in social cultural rights and cultural governance; </a:t>
            </a:r>
            <a:r>
              <a:rPr lang="en-US" sz="2000" b="1" dirty="0" smtClean="0"/>
              <a:t>Latvia’</a:t>
            </a:r>
            <a:r>
              <a:rPr lang="en-US" sz="2000" dirty="0" smtClean="0"/>
              <a:t>s social dialogue with civil society and Latvian Rucksack for national identity, civil education and social unity; </a:t>
            </a:r>
            <a:r>
              <a:rPr lang="en-US" sz="2000" b="1" dirty="0" smtClean="0"/>
              <a:t>Sweden</a:t>
            </a:r>
            <a:r>
              <a:rPr lang="en-US" sz="2000" dirty="0" smtClean="0"/>
              <a:t>’s ‘Taking Place’  initiative focusing on cultural activity in residential areas with low electoral turnout or other socio-economic challenges; </a:t>
            </a:r>
            <a:r>
              <a:rPr lang="en-US" sz="2000" b="1" dirty="0" smtClean="0"/>
              <a:t>Vietnam’</a:t>
            </a:r>
            <a:r>
              <a:rPr lang="en-US" sz="2000" dirty="0" smtClean="0"/>
              <a:t>s Measure 2 ‘ Develop cultural life in the national targeted programme on new rural construction’ system of cultural facilities – community based cultural houses and community learning centres ensuring equal accessibility and enjoyment and cultural houses at village level; </a:t>
            </a:r>
            <a:endParaRPr lang="en-US" sz="2000" i="1" dirty="0" smtClean="0"/>
          </a:p>
          <a:p>
            <a:pPr lvl="1"/>
            <a:endParaRPr lang="en-US" sz="2000" dirty="0"/>
          </a:p>
        </p:txBody>
      </p:sp>
    </p:spTree>
    <p:extLst>
      <p:ext uri="{BB962C8B-B14F-4D97-AF65-F5344CB8AC3E}">
        <p14:creationId xmlns:p14="http://schemas.microsoft.com/office/powerpoint/2010/main" val="328197838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51118"/>
            <a:ext cx="8270240" cy="1143000"/>
          </a:xfrm>
        </p:spPr>
        <p:txBody>
          <a:bodyPr>
            <a:normAutofit fontScale="90000"/>
          </a:bodyPr>
          <a:lstStyle/>
          <a:p>
            <a:r>
              <a:rPr lang="en-US" sz="3600" dirty="0" smtClean="0"/>
              <a:t>Added reporting on Outcomes: Economic, </a:t>
            </a:r>
            <a:r>
              <a:rPr lang="en-US" sz="3600" b="1" dirty="0" smtClean="0"/>
              <a:t>Social</a:t>
            </a:r>
            <a:r>
              <a:rPr lang="en-US" sz="3600" dirty="0" smtClean="0"/>
              <a:t>, Cultural and Environmental </a:t>
            </a:r>
            <a:endParaRPr lang="en-US" sz="3600" dirty="0"/>
          </a:p>
        </p:txBody>
      </p:sp>
      <p:sp>
        <p:nvSpPr>
          <p:cNvPr id="3" name="Content Placeholder 2"/>
          <p:cNvSpPr>
            <a:spLocks noGrp="1"/>
          </p:cNvSpPr>
          <p:nvPr>
            <p:ph idx="1"/>
          </p:nvPr>
        </p:nvSpPr>
        <p:spPr>
          <a:xfrm>
            <a:off x="457200" y="1470978"/>
            <a:ext cx="7620000" cy="4901882"/>
          </a:xfrm>
        </p:spPr>
        <p:txBody>
          <a:bodyPr>
            <a:noAutofit/>
          </a:bodyPr>
          <a:lstStyle/>
          <a:p>
            <a:pPr marL="457200" lvl="1" indent="0">
              <a:buNone/>
            </a:pPr>
            <a:r>
              <a:rPr lang="en-US" sz="2000" b="1" dirty="0" smtClean="0"/>
              <a:t>Social cohesion</a:t>
            </a:r>
            <a:r>
              <a:rPr lang="en-US" sz="2000" dirty="0" smtClean="0"/>
              <a:t>: </a:t>
            </a:r>
          </a:p>
          <a:p>
            <a:pPr lvl="1">
              <a:buFont typeface="Wingdings" charset="2"/>
              <a:buChar char="§"/>
            </a:pPr>
            <a:r>
              <a:rPr lang="en-US" sz="2000" b="1" dirty="0" smtClean="0"/>
              <a:t>Argentina</a:t>
            </a:r>
            <a:r>
              <a:rPr lang="en-US" sz="2000" dirty="0" smtClean="0"/>
              <a:t>’s IBERRUTAS creates common space for protection of immigrants rights; </a:t>
            </a:r>
            <a:r>
              <a:rPr lang="en-US" sz="2000" b="1" dirty="0" smtClean="0"/>
              <a:t>Canada</a:t>
            </a:r>
            <a:r>
              <a:rPr lang="en-US" sz="2000" dirty="0" smtClean="0"/>
              <a:t>’s international Aboriginal peoples collaborative exchange;</a:t>
            </a:r>
            <a:r>
              <a:rPr lang="en-US" sz="2000" b="1" dirty="0" smtClean="0"/>
              <a:t> </a:t>
            </a:r>
            <a:r>
              <a:rPr lang="en-US" sz="2000" b="1" dirty="0" smtClean="0">
                <a:solidFill>
                  <a:srgbClr val="3366FF"/>
                </a:solidFill>
              </a:rPr>
              <a:t>Chile’s programme </a:t>
            </a:r>
            <a:r>
              <a:rPr lang="en-US" sz="2000" b="1" dirty="0" err="1" smtClean="0">
                <a:solidFill>
                  <a:srgbClr val="3366FF"/>
                </a:solidFill>
              </a:rPr>
              <a:t>Interculturality</a:t>
            </a:r>
            <a:r>
              <a:rPr lang="en-US" sz="2000" b="1" dirty="0" smtClean="0">
                <a:solidFill>
                  <a:srgbClr val="3366FF"/>
                </a:solidFill>
              </a:rPr>
              <a:t> and inclusion of migrants for promotion of artistic/ cultural expression and </a:t>
            </a:r>
            <a:r>
              <a:rPr lang="en-US" sz="2000" b="1" dirty="0" err="1" smtClean="0">
                <a:solidFill>
                  <a:srgbClr val="3366FF"/>
                </a:solidFill>
              </a:rPr>
              <a:t>Afrodescendant</a:t>
            </a:r>
            <a:r>
              <a:rPr lang="en-US" sz="2000" b="1" dirty="0" smtClean="0">
                <a:solidFill>
                  <a:srgbClr val="3366FF"/>
                </a:solidFill>
              </a:rPr>
              <a:t> community</a:t>
            </a:r>
            <a:r>
              <a:rPr lang="en-US" sz="2000" dirty="0" smtClean="0"/>
              <a:t>; </a:t>
            </a:r>
            <a:r>
              <a:rPr lang="en-US" sz="2000" b="1" dirty="0" smtClean="0"/>
              <a:t>Georgia</a:t>
            </a:r>
            <a:r>
              <a:rPr lang="en-US" sz="2000" dirty="0" smtClean="0"/>
              <a:t>’s social cohesion and integration policy to raise awareness about gender equality through culture and arts; </a:t>
            </a:r>
            <a:r>
              <a:rPr lang="en-US" sz="2000" b="1" dirty="0" smtClean="0"/>
              <a:t>New Zealand’s </a:t>
            </a:r>
            <a:r>
              <a:rPr lang="en-US" sz="2000" dirty="0" smtClean="0"/>
              <a:t>cultural agencies work with </a:t>
            </a:r>
            <a:r>
              <a:rPr lang="en-US" sz="2000" dirty="0" err="1" smtClean="0"/>
              <a:t>iwiMaori</a:t>
            </a:r>
            <a:r>
              <a:rPr lang="en-US" sz="2000" dirty="0" smtClean="0"/>
              <a:t>; </a:t>
            </a:r>
            <a:r>
              <a:rPr lang="en-US" sz="2000" b="1" dirty="0" smtClean="0"/>
              <a:t>Oman</a:t>
            </a:r>
            <a:r>
              <a:rPr lang="en-US" sz="2000" dirty="0" smtClean="0"/>
              <a:t>’s National Youth Commission work on Omani identity; </a:t>
            </a:r>
            <a:r>
              <a:rPr lang="en-US" sz="2000" b="1" dirty="0" smtClean="0">
                <a:solidFill>
                  <a:srgbClr val="3366FF"/>
                </a:solidFill>
              </a:rPr>
              <a:t>Portugal’s PARTIS – Artistic practices for social inclusion</a:t>
            </a:r>
            <a:r>
              <a:rPr lang="en-US" sz="2000" b="1" dirty="0" smtClean="0"/>
              <a:t>; Slovakia</a:t>
            </a:r>
            <a:r>
              <a:rPr lang="en-US" sz="2000" dirty="0" smtClean="0"/>
              <a:t>’s Grant scheme </a:t>
            </a:r>
            <a:r>
              <a:rPr lang="en-US" sz="2000" dirty="0" err="1" smtClean="0"/>
              <a:t>fo</a:t>
            </a:r>
            <a:r>
              <a:rPr lang="en-US" sz="2000" dirty="0" smtClean="0"/>
              <a:t> </a:t>
            </a:r>
            <a:r>
              <a:rPr lang="en-US" sz="2000" dirty="0" err="1" smtClean="0"/>
              <a:t>rthe</a:t>
            </a:r>
            <a:r>
              <a:rPr lang="en-US" sz="2000" dirty="0" smtClean="0"/>
              <a:t> culture of disadvantages sections;</a:t>
            </a:r>
            <a:r>
              <a:rPr lang="en-US" sz="2000" b="1" dirty="0" smtClean="0"/>
              <a:t> Spain’s </a:t>
            </a:r>
            <a:r>
              <a:rPr lang="en-US" sz="2000" dirty="0" smtClean="0"/>
              <a:t>national action plan for social inclusion targeting immigrant youth</a:t>
            </a:r>
            <a:r>
              <a:rPr lang="en-US" sz="2000" b="1" dirty="0" smtClean="0"/>
              <a:t>; Swaziland’s </a:t>
            </a:r>
            <a:r>
              <a:rPr lang="en-US" sz="2000" dirty="0" smtClean="0"/>
              <a:t>NACP; </a:t>
            </a:r>
            <a:r>
              <a:rPr lang="en-US" sz="2000" b="1" dirty="0" smtClean="0"/>
              <a:t>Sweden’</a:t>
            </a:r>
            <a:r>
              <a:rPr lang="en-US" sz="2000" dirty="0" smtClean="0"/>
              <a:t>s Creative Schools Initiative targeting immigrants; </a:t>
            </a:r>
            <a:r>
              <a:rPr lang="en-US" sz="2000" b="1" dirty="0" smtClean="0"/>
              <a:t>Vietnam</a:t>
            </a:r>
            <a:r>
              <a:rPr lang="en-US" sz="2000" dirty="0" smtClean="0"/>
              <a:t>’s Ha </a:t>
            </a:r>
            <a:r>
              <a:rPr lang="en-US" sz="2000" dirty="0" err="1" smtClean="0"/>
              <a:t>Noi</a:t>
            </a:r>
            <a:r>
              <a:rPr lang="en-US" sz="2000" dirty="0" smtClean="0"/>
              <a:t> international film festival; </a:t>
            </a:r>
            <a:r>
              <a:rPr lang="en-US" sz="2000" b="1" dirty="0" smtClean="0"/>
              <a:t>Zimbabwe’s </a:t>
            </a:r>
            <a:r>
              <a:rPr lang="en-US" sz="2000" dirty="0" smtClean="0"/>
              <a:t>culture week celebrations</a:t>
            </a:r>
          </a:p>
          <a:p>
            <a:pPr lvl="1"/>
            <a:endParaRPr lang="en-US" sz="2000" dirty="0"/>
          </a:p>
        </p:txBody>
      </p:sp>
    </p:spTree>
    <p:extLst>
      <p:ext uri="{BB962C8B-B14F-4D97-AF65-F5344CB8AC3E}">
        <p14:creationId xmlns:p14="http://schemas.microsoft.com/office/powerpoint/2010/main" val="414636044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51118"/>
            <a:ext cx="8270240" cy="1143000"/>
          </a:xfrm>
        </p:spPr>
        <p:txBody>
          <a:bodyPr>
            <a:normAutofit fontScale="90000"/>
          </a:bodyPr>
          <a:lstStyle/>
          <a:p>
            <a:r>
              <a:rPr lang="en-US" sz="3600" dirty="0" smtClean="0"/>
              <a:t>Added reporting on Outcomes: Economic, </a:t>
            </a:r>
            <a:r>
              <a:rPr lang="en-US" sz="3600" b="1" dirty="0" smtClean="0"/>
              <a:t>Social</a:t>
            </a:r>
            <a:r>
              <a:rPr lang="en-US" sz="3600" dirty="0" smtClean="0"/>
              <a:t>, Cultural and Environmental </a:t>
            </a:r>
            <a:endParaRPr lang="en-US" sz="3600" dirty="0"/>
          </a:p>
        </p:txBody>
      </p:sp>
      <p:sp>
        <p:nvSpPr>
          <p:cNvPr id="3" name="Content Placeholder 2"/>
          <p:cNvSpPr>
            <a:spLocks noGrp="1"/>
          </p:cNvSpPr>
          <p:nvPr>
            <p:ph idx="1"/>
          </p:nvPr>
        </p:nvSpPr>
        <p:spPr>
          <a:xfrm>
            <a:off x="457200" y="1470978"/>
            <a:ext cx="7620000" cy="4901882"/>
          </a:xfrm>
        </p:spPr>
        <p:txBody>
          <a:bodyPr>
            <a:noAutofit/>
          </a:bodyPr>
          <a:lstStyle/>
          <a:p>
            <a:pPr marL="0" indent="0">
              <a:buNone/>
            </a:pPr>
            <a:r>
              <a:rPr lang="en-US" sz="2200" b="1" dirty="0" smtClean="0"/>
              <a:t>Community education and training</a:t>
            </a:r>
            <a:r>
              <a:rPr lang="en-US" sz="2200" dirty="0" smtClean="0"/>
              <a:t>: </a:t>
            </a:r>
          </a:p>
          <a:p>
            <a:r>
              <a:rPr lang="en-US" sz="2200" b="1" dirty="0" smtClean="0"/>
              <a:t>Argentina</a:t>
            </a:r>
            <a:r>
              <a:rPr lang="en-US" sz="2200" dirty="0" smtClean="0"/>
              <a:t>’s formation of cultural professional to nourish creativity and innovation</a:t>
            </a:r>
            <a:r>
              <a:rPr lang="en-US" sz="2200" b="1" dirty="0" smtClean="0"/>
              <a:t>; Brazil’s </a:t>
            </a:r>
            <a:r>
              <a:rPr lang="en-US" sz="2200" dirty="0" smtClean="0"/>
              <a:t>Cultura viva programme; Cambodia’s training to cv and </a:t>
            </a:r>
            <a:r>
              <a:rPr lang="en-US" sz="2200" dirty="0" err="1" smtClean="0"/>
              <a:t>govt</a:t>
            </a:r>
            <a:r>
              <a:rPr lang="en-US" sz="2200" dirty="0" smtClean="0"/>
              <a:t> on C;</a:t>
            </a:r>
            <a:r>
              <a:rPr lang="en-US" sz="2200" b="1" dirty="0" smtClean="0"/>
              <a:t> </a:t>
            </a:r>
            <a:r>
              <a:rPr lang="en-US" sz="2200" b="1" dirty="0"/>
              <a:t>C</a:t>
            </a:r>
            <a:r>
              <a:rPr lang="en-US" sz="2200" b="1" dirty="0" smtClean="0"/>
              <a:t>hile’s  </a:t>
            </a:r>
            <a:r>
              <a:rPr lang="en-US" sz="2200" dirty="0" smtClean="0"/>
              <a:t>CECREA promoting development of creative learning processes and creative skills for young people (7 -19 </a:t>
            </a:r>
            <a:r>
              <a:rPr lang="en-US" sz="2200" dirty="0" err="1" smtClean="0"/>
              <a:t>yrs</a:t>
            </a:r>
            <a:r>
              <a:rPr lang="en-US" sz="2200" dirty="0" smtClean="0"/>
              <a:t>); </a:t>
            </a:r>
            <a:r>
              <a:rPr lang="en-US" sz="2200" b="1" dirty="0" smtClean="0"/>
              <a:t>Germany</a:t>
            </a:r>
            <a:r>
              <a:rPr lang="en-US" sz="2200" dirty="0" smtClean="0"/>
              <a:t>’s cross regional-national cultural education programmes of the Lander Greece’s young artist programme through European Cultural Centre of Delphi; </a:t>
            </a:r>
            <a:r>
              <a:rPr lang="en-US" sz="2200" b="1" dirty="0" smtClean="0"/>
              <a:t>Palestine’s</a:t>
            </a:r>
            <a:r>
              <a:rPr lang="en-US" sz="2200" dirty="0" smtClean="0"/>
              <a:t> Create Cultural Spaces and Community Development; </a:t>
            </a:r>
            <a:r>
              <a:rPr lang="en-US" sz="2200" b="1" dirty="0" smtClean="0"/>
              <a:t>Uruguay</a:t>
            </a:r>
            <a:r>
              <a:rPr lang="en-US" sz="2200" dirty="0" smtClean="0"/>
              <a:t>’s </a:t>
            </a:r>
            <a:r>
              <a:rPr lang="en-US" sz="2200" dirty="0" err="1" smtClean="0"/>
              <a:t>Urbano</a:t>
            </a:r>
            <a:r>
              <a:rPr lang="en-US" sz="2200" dirty="0" smtClean="0"/>
              <a:t> Cultural Centre to empower homeless through education and cultural production</a:t>
            </a:r>
            <a:endParaRPr lang="en-US" sz="2200" dirty="0"/>
          </a:p>
        </p:txBody>
      </p:sp>
    </p:spTree>
    <p:extLst>
      <p:ext uri="{BB962C8B-B14F-4D97-AF65-F5344CB8AC3E}">
        <p14:creationId xmlns:p14="http://schemas.microsoft.com/office/powerpoint/2010/main" val="60498010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51118"/>
            <a:ext cx="8270240" cy="1143000"/>
          </a:xfrm>
        </p:spPr>
        <p:txBody>
          <a:bodyPr>
            <a:normAutofit fontScale="90000"/>
          </a:bodyPr>
          <a:lstStyle/>
          <a:p>
            <a:r>
              <a:rPr lang="en-US" sz="3600" dirty="0" smtClean="0"/>
              <a:t>Added reporting on Outcomes: Economic, Social, </a:t>
            </a:r>
            <a:r>
              <a:rPr lang="en-US" sz="3600" b="1" dirty="0" smtClean="0"/>
              <a:t>Cultural</a:t>
            </a:r>
            <a:r>
              <a:rPr lang="en-US" sz="3600" dirty="0" smtClean="0"/>
              <a:t> and Environmental </a:t>
            </a:r>
            <a:endParaRPr lang="en-US" sz="3600" dirty="0"/>
          </a:p>
        </p:txBody>
      </p:sp>
      <p:sp>
        <p:nvSpPr>
          <p:cNvPr id="3" name="Content Placeholder 2"/>
          <p:cNvSpPr>
            <a:spLocks noGrp="1"/>
          </p:cNvSpPr>
          <p:nvPr>
            <p:ph idx="1"/>
          </p:nvPr>
        </p:nvSpPr>
        <p:spPr>
          <a:xfrm>
            <a:off x="358140" y="1194436"/>
            <a:ext cx="8351520" cy="4901882"/>
          </a:xfrm>
        </p:spPr>
        <p:txBody>
          <a:bodyPr>
            <a:noAutofit/>
          </a:bodyPr>
          <a:lstStyle/>
          <a:p>
            <a:pPr marL="0" indent="0">
              <a:buNone/>
            </a:pPr>
            <a:r>
              <a:rPr lang="en-US" sz="2000" b="1" dirty="0" smtClean="0"/>
              <a:t>Stimulation of creativity:  </a:t>
            </a:r>
          </a:p>
          <a:p>
            <a:r>
              <a:rPr lang="en-US" sz="2000" b="1" dirty="0" smtClean="0"/>
              <a:t>Argentina’s </a:t>
            </a:r>
            <a:r>
              <a:rPr lang="en-US" sz="2000" dirty="0" smtClean="0"/>
              <a:t>Barracas neighbourhood in Buenos Aires – design district promotes urban interventions to promote areas, identity , design in public space 27 businesses and IBERRUTAS stimulation through competitions etc.; </a:t>
            </a:r>
            <a:r>
              <a:rPr lang="en-US" sz="2000" b="1" dirty="0" smtClean="0"/>
              <a:t>Austria’s </a:t>
            </a:r>
            <a:r>
              <a:rPr lang="en-US" sz="2000" dirty="0" smtClean="0"/>
              <a:t>Leader Transnational culture – positive transformation processes in rural areas through arts, culture and creativity; </a:t>
            </a:r>
            <a:r>
              <a:rPr lang="en-US" sz="2000" b="1" dirty="0" smtClean="0"/>
              <a:t>Costa Rica’s </a:t>
            </a:r>
            <a:r>
              <a:rPr lang="en-US" sz="2000" dirty="0" smtClean="0"/>
              <a:t>focus on promotion and stimulation of creativity in diverse forms facilitating new spaces for cultural creation; </a:t>
            </a:r>
            <a:r>
              <a:rPr lang="en-US" sz="2000" b="1" dirty="0" smtClean="0"/>
              <a:t>Cyprus</a:t>
            </a:r>
            <a:r>
              <a:rPr lang="en-US" sz="2000" dirty="0" smtClean="0"/>
              <a:t>’s Programme PLAY – creation of new theatre plays by young or lesser known ones ; </a:t>
            </a:r>
            <a:r>
              <a:rPr lang="en-US" sz="2000" b="1" dirty="0" smtClean="0">
                <a:solidFill>
                  <a:srgbClr val="3366FF"/>
                </a:solidFill>
              </a:rPr>
              <a:t>Finland’s support for artistic creativity – favourable conditions for the work of artists and other creative workers (financing);</a:t>
            </a:r>
            <a:r>
              <a:rPr lang="en-US" sz="2000" dirty="0" smtClean="0"/>
              <a:t> </a:t>
            </a:r>
            <a:r>
              <a:rPr lang="en-US" sz="2000" b="1" dirty="0" smtClean="0"/>
              <a:t>Kenya</a:t>
            </a:r>
            <a:r>
              <a:rPr lang="en-US" sz="2000" dirty="0" smtClean="0"/>
              <a:t>’s regional drama and music festivals and competitions for artistic work with airing on local broadcaster; </a:t>
            </a:r>
            <a:r>
              <a:rPr lang="en-US" sz="2000" b="1" dirty="0" err="1" smtClean="0"/>
              <a:t>Kuwaits</a:t>
            </a:r>
            <a:r>
              <a:rPr lang="en-US" sz="2000" dirty="0" smtClean="0"/>
              <a:t>’ young people expression of own artistic work; </a:t>
            </a:r>
            <a:r>
              <a:rPr lang="en-US" sz="2000" b="1" dirty="0" smtClean="0"/>
              <a:t>Portugal</a:t>
            </a:r>
            <a:r>
              <a:rPr lang="en-US" sz="2000" dirty="0" smtClean="0"/>
              <a:t>’s national strategy for education and culture/ DGARTES to encourage innovation and experimentation and PARTIS artistic practices for social inclusion </a:t>
            </a:r>
          </a:p>
          <a:p>
            <a:pPr lvl="1"/>
            <a:endParaRPr lang="en-US" dirty="0"/>
          </a:p>
        </p:txBody>
      </p:sp>
    </p:spTree>
    <p:extLst>
      <p:ext uri="{BB962C8B-B14F-4D97-AF65-F5344CB8AC3E}">
        <p14:creationId xmlns:p14="http://schemas.microsoft.com/office/powerpoint/2010/main" val="224423894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17500" y="1309687"/>
            <a:ext cx="7543800" cy="2593975"/>
          </a:xfrm>
        </p:spPr>
        <p:txBody>
          <a:bodyPr>
            <a:normAutofit fontScale="90000"/>
          </a:bodyPr>
          <a:lstStyle/>
          <a:p>
            <a:pPr algn="l"/>
            <a:r>
              <a:rPr lang="en-US" sz="5400" dirty="0"/>
              <a:t>Progress made/ challenges to implement </a:t>
            </a:r>
            <a:r>
              <a:rPr lang="en-US" sz="5400" dirty="0" smtClean="0"/>
              <a:t>indicators/ amendments needed</a:t>
            </a:r>
            <a:r>
              <a:rPr lang="en-US" sz="5400" dirty="0"/>
              <a:t/>
            </a:r>
            <a:br>
              <a:rPr lang="en-US" sz="5400" dirty="0"/>
            </a:br>
            <a:r>
              <a:rPr lang="en-US" sz="5400" dirty="0" smtClean="0">
                <a:solidFill>
                  <a:srgbClr val="0000FF"/>
                </a:solidFill>
              </a:rPr>
              <a:t>an </a:t>
            </a:r>
            <a:br>
              <a:rPr lang="en-US" sz="5400" dirty="0" smtClean="0">
                <a:solidFill>
                  <a:srgbClr val="0000FF"/>
                </a:solidFill>
              </a:rPr>
            </a:br>
            <a:r>
              <a:rPr lang="en-US" sz="5400" dirty="0" smtClean="0">
                <a:solidFill>
                  <a:srgbClr val="0000FF"/>
                </a:solidFill>
              </a:rPr>
              <a:t>interpretative </a:t>
            </a:r>
            <a:br>
              <a:rPr lang="en-US" sz="5400" dirty="0" smtClean="0">
                <a:solidFill>
                  <a:srgbClr val="0000FF"/>
                </a:solidFill>
              </a:rPr>
            </a:br>
            <a:r>
              <a:rPr lang="en-US" sz="5400" dirty="0" smtClean="0">
                <a:solidFill>
                  <a:srgbClr val="0000FF"/>
                </a:solidFill>
              </a:rPr>
              <a:t>dance </a:t>
            </a:r>
            <a:r>
              <a:rPr lang="en-US" sz="5400" dirty="0" smtClean="0"/>
              <a:t>….</a:t>
            </a:r>
            <a:endParaRPr lang="en-US" sz="5400" dirty="0"/>
          </a:p>
        </p:txBody>
      </p:sp>
      <p:pic>
        <p:nvPicPr>
          <p:cNvPr id="2" name="Picture 1" descr="IMG_199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8899" y="2794000"/>
            <a:ext cx="4910667" cy="3683000"/>
          </a:xfrm>
          <a:prstGeom prst="rect">
            <a:avLst/>
          </a:prstGeom>
        </p:spPr>
      </p:pic>
    </p:spTree>
    <p:extLst>
      <p:ext uri="{BB962C8B-B14F-4D97-AF65-F5344CB8AC3E}">
        <p14:creationId xmlns:p14="http://schemas.microsoft.com/office/powerpoint/2010/main" val="10112502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51118"/>
            <a:ext cx="8270240" cy="1143000"/>
          </a:xfrm>
        </p:spPr>
        <p:txBody>
          <a:bodyPr>
            <a:normAutofit fontScale="90000"/>
          </a:bodyPr>
          <a:lstStyle/>
          <a:p>
            <a:r>
              <a:rPr lang="en-US" sz="3600" dirty="0" smtClean="0"/>
              <a:t>Added reporting on Outcomes: Economic, Social, </a:t>
            </a:r>
            <a:r>
              <a:rPr lang="en-US" sz="3600" b="1" dirty="0" smtClean="0"/>
              <a:t>Cultural</a:t>
            </a:r>
            <a:r>
              <a:rPr lang="en-US" sz="3600" dirty="0" smtClean="0"/>
              <a:t> and Environmental </a:t>
            </a:r>
            <a:endParaRPr lang="en-US" sz="3600" dirty="0"/>
          </a:p>
        </p:txBody>
      </p:sp>
      <p:sp>
        <p:nvSpPr>
          <p:cNvPr id="3" name="Content Placeholder 2"/>
          <p:cNvSpPr>
            <a:spLocks noGrp="1"/>
          </p:cNvSpPr>
          <p:nvPr>
            <p:ph idx="1"/>
          </p:nvPr>
        </p:nvSpPr>
        <p:spPr>
          <a:xfrm>
            <a:off x="40640" y="1181418"/>
            <a:ext cx="8351520" cy="4901882"/>
          </a:xfrm>
        </p:spPr>
        <p:txBody>
          <a:bodyPr>
            <a:noAutofit/>
          </a:bodyPr>
          <a:lstStyle/>
          <a:p>
            <a:pPr marL="0" indent="0">
              <a:buNone/>
            </a:pPr>
            <a:r>
              <a:rPr lang="en-US" sz="2000" b="1" dirty="0" smtClean="0"/>
              <a:t>Intrinsic value and artistic identity</a:t>
            </a:r>
            <a:r>
              <a:rPr lang="en-US" sz="2000" dirty="0" smtClean="0"/>
              <a:t>: </a:t>
            </a:r>
          </a:p>
          <a:p>
            <a:r>
              <a:rPr lang="en-US" sz="2000" b="1" dirty="0" smtClean="0"/>
              <a:t>Mexico</a:t>
            </a:r>
            <a:r>
              <a:rPr lang="en-US" sz="2000" dirty="0" smtClean="0"/>
              <a:t> affirms its key value; </a:t>
            </a:r>
            <a:r>
              <a:rPr lang="en-US" sz="2000" b="1" dirty="0" smtClean="0"/>
              <a:t>Namibia</a:t>
            </a:r>
            <a:r>
              <a:rPr lang="en-US" sz="2000" dirty="0" smtClean="0"/>
              <a:t> and </a:t>
            </a:r>
            <a:r>
              <a:rPr lang="en-US" sz="2000" b="1" dirty="0" smtClean="0"/>
              <a:t>Swaziland</a:t>
            </a:r>
            <a:r>
              <a:rPr lang="en-US" sz="2000" dirty="0" smtClean="0"/>
              <a:t>'s CP; </a:t>
            </a:r>
            <a:r>
              <a:rPr lang="en-US" sz="2000" b="1" dirty="0" smtClean="0"/>
              <a:t>Norwegia</a:t>
            </a:r>
            <a:r>
              <a:rPr lang="en-US" sz="2000" dirty="0" smtClean="0"/>
              <a:t>n film fund; </a:t>
            </a:r>
            <a:r>
              <a:rPr lang="en-US" sz="2000" b="1" dirty="0" smtClean="0"/>
              <a:t>Oman</a:t>
            </a:r>
            <a:r>
              <a:rPr lang="en-US" sz="2000" dirty="0" smtClean="0"/>
              <a:t>’s support for fine arts, music and crafts; </a:t>
            </a:r>
            <a:r>
              <a:rPr lang="en-US" sz="2000" b="1" dirty="0" smtClean="0"/>
              <a:t>Palestine'</a:t>
            </a:r>
            <a:r>
              <a:rPr lang="en-US" sz="2000" dirty="0" smtClean="0"/>
              <a:t>s </a:t>
            </a:r>
            <a:r>
              <a:rPr lang="en-US" sz="2000" dirty="0" err="1" smtClean="0"/>
              <a:t>intl</a:t>
            </a:r>
            <a:r>
              <a:rPr lang="en-US" sz="2000" dirty="0" smtClean="0"/>
              <a:t> book fair; </a:t>
            </a:r>
            <a:r>
              <a:rPr lang="en-US" sz="2000" b="1" dirty="0" smtClean="0"/>
              <a:t>Sweden</a:t>
            </a:r>
            <a:r>
              <a:rPr lang="en-US" sz="2000" dirty="0" smtClean="0"/>
              <a:t>’s creative schools initiative – right of children to access CE, respect for intrinsic value of culture; </a:t>
            </a:r>
            <a:r>
              <a:rPr lang="en-US" sz="2000" b="1" dirty="0" smtClean="0"/>
              <a:t>Uruguay’s </a:t>
            </a:r>
            <a:r>
              <a:rPr lang="en-US" sz="2000" b="1" i="1" dirty="0" err="1" smtClean="0"/>
              <a:t>Urbano</a:t>
            </a:r>
            <a:r>
              <a:rPr lang="en-US" sz="2000" b="1" i="1" dirty="0" smtClean="0"/>
              <a:t> Cultural centres</a:t>
            </a:r>
            <a:r>
              <a:rPr lang="en-US" sz="2000" dirty="0" smtClean="0"/>
              <a:t>; </a:t>
            </a:r>
            <a:r>
              <a:rPr lang="en-US" sz="2000" b="1" dirty="0" smtClean="0">
                <a:solidFill>
                  <a:srgbClr val="3366FF"/>
                </a:solidFill>
              </a:rPr>
              <a:t>Vietnam’s explicit mention of the trade offs, the value chain, the cultural cycle and reaffirming fundamental role of culture as spiritual foundation of society, </a:t>
            </a:r>
            <a:r>
              <a:rPr lang="en-US" sz="2000" b="1" dirty="0" smtClean="0"/>
              <a:t>Zimbabwe</a:t>
            </a:r>
            <a:r>
              <a:rPr lang="en-US" sz="2000" dirty="0" smtClean="0"/>
              <a:t>’s culture week celebrations; </a:t>
            </a:r>
            <a:r>
              <a:rPr lang="en-US" sz="2000" b="1" dirty="0" smtClean="0"/>
              <a:t>Latvia</a:t>
            </a:r>
            <a:r>
              <a:rPr lang="en-US" sz="2000" dirty="0" smtClean="0"/>
              <a:t>’s RIGA  ECoC – celebration of multiple cultural forms</a:t>
            </a:r>
            <a:r>
              <a:rPr lang="en-US" sz="2000" b="1" dirty="0" smtClean="0"/>
              <a:t>; Kuwait’s </a:t>
            </a:r>
            <a:r>
              <a:rPr lang="en-US" sz="2000" dirty="0" smtClean="0"/>
              <a:t>encouragement of diverse cultural expressions (NCCAL); </a:t>
            </a:r>
            <a:r>
              <a:rPr lang="en-US" sz="2000" b="1" dirty="0" smtClean="0"/>
              <a:t>Germany</a:t>
            </a:r>
            <a:r>
              <a:rPr lang="en-US" sz="2000" dirty="0" smtClean="0"/>
              <a:t>’s programme of the Lander – cultural education; </a:t>
            </a:r>
            <a:r>
              <a:rPr lang="en-US" sz="2000" b="1" dirty="0" smtClean="0"/>
              <a:t>Cambodia</a:t>
            </a:r>
            <a:r>
              <a:rPr lang="en-US" sz="2000" dirty="0" smtClean="0"/>
              <a:t>- artist labour needs to be valued for creativity and the work of art itself: </a:t>
            </a:r>
            <a:r>
              <a:rPr lang="en-US" sz="2000" b="1" dirty="0" smtClean="0"/>
              <a:t>Indonesia’</a:t>
            </a:r>
            <a:r>
              <a:rPr lang="en-US" sz="2000" dirty="0" smtClean="0"/>
              <a:t>s NMTD19 ‘appreciation of arts and creativity’; </a:t>
            </a:r>
            <a:r>
              <a:rPr lang="en-US" sz="2000" b="1" dirty="0" smtClean="0"/>
              <a:t>Belarus</a:t>
            </a:r>
            <a:r>
              <a:rPr lang="en-US" sz="2000" dirty="0" smtClean="0"/>
              <a:t>’s President’s Spiritual revival award and special prizes to artists and cultural workers </a:t>
            </a:r>
          </a:p>
        </p:txBody>
      </p:sp>
    </p:spTree>
    <p:extLst>
      <p:ext uri="{BB962C8B-B14F-4D97-AF65-F5344CB8AC3E}">
        <p14:creationId xmlns:p14="http://schemas.microsoft.com/office/powerpoint/2010/main" val="39766730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51118"/>
            <a:ext cx="8270240" cy="1143000"/>
          </a:xfrm>
        </p:spPr>
        <p:txBody>
          <a:bodyPr>
            <a:normAutofit fontScale="90000"/>
          </a:bodyPr>
          <a:lstStyle/>
          <a:p>
            <a:r>
              <a:rPr lang="en-US" sz="3600" dirty="0" smtClean="0"/>
              <a:t>Added reporting on Outcomes: Economic, Social, Cultural and </a:t>
            </a:r>
            <a:r>
              <a:rPr lang="en-US" sz="3600" b="1" dirty="0" smtClean="0"/>
              <a:t>Environmental</a:t>
            </a:r>
            <a:r>
              <a:rPr lang="en-US" sz="3600" dirty="0" smtClean="0"/>
              <a:t> </a:t>
            </a:r>
            <a:endParaRPr lang="en-US" sz="3600" dirty="0"/>
          </a:p>
        </p:txBody>
      </p:sp>
      <p:sp>
        <p:nvSpPr>
          <p:cNvPr id="3" name="Content Placeholder 2"/>
          <p:cNvSpPr>
            <a:spLocks noGrp="1"/>
          </p:cNvSpPr>
          <p:nvPr>
            <p:ph idx="1"/>
          </p:nvPr>
        </p:nvSpPr>
        <p:spPr>
          <a:xfrm>
            <a:off x="566420" y="1395096"/>
            <a:ext cx="7620000" cy="4901882"/>
          </a:xfrm>
        </p:spPr>
        <p:txBody>
          <a:bodyPr>
            <a:noAutofit/>
          </a:bodyPr>
          <a:lstStyle/>
          <a:p>
            <a:pPr marL="457200" lvl="1" indent="0">
              <a:buNone/>
            </a:pPr>
            <a:r>
              <a:rPr lang="en-US" sz="2000" b="1" dirty="0" smtClean="0"/>
              <a:t>Sustainable </a:t>
            </a:r>
            <a:r>
              <a:rPr lang="en-US" sz="2000" b="1" dirty="0"/>
              <a:t>practice/ Green design principle</a:t>
            </a:r>
            <a:r>
              <a:rPr lang="en-US" sz="2000" dirty="0"/>
              <a:t>: </a:t>
            </a:r>
            <a:endParaRPr lang="en-US" sz="2000" dirty="0" smtClean="0"/>
          </a:p>
          <a:p>
            <a:pPr lvl="1">
              <a:buFont typeface="Wingdings" charset="2"/>
              <a:buChar char="§"/>
            </a:pPr>
            <a:r>
              <a:rPr lang="en-US" sz="2000" b="1" dirty="0" smtClean="0"/>
              <a:t>Finland'</a:t>
            </a:r>
            <a:r>
              <a:rPr lang="en-US" sz="2000" dirty="0" smtClean="0"/>
              <a:t>s</a:t>
            </a:r>
            <a:r>
              <a:rPr lang="en-US" sz="2000" dirty="0"/>
              <a:t>’ cultural environment strategy (Ministries of Environment and Culture); </a:t>
            </a:r>
            <a:r>
              <a:rPr lang="en-US" sz="2000" b="1" dirty="0"/>
              <a:t>Germany</a:t>
            </a:r>
            <a:r>
              <a:rPr lang="en-US" sz="2000" dirty="0"/>
              <a:t>’s Werkstatt-N seal for innovative initiatives and cultural projects;</a:t>
            </a:r>
            <a:r>
              <a:rPr lang="en-US" sz="2000" b="1" dirty="0"/>
              <a:t> Italy’s </a:t>
            </a:r>
            <a:r>
              <a:rPr lang="en-US" sz="2000" dirty="0"/>
              <a:t>S&amp;T Med focus on environmental assets; </a:t>
            </a:r>
            <a:r>
              <a:rPr lang="en-US" sz="2000" b="1" dirty="0">
                <a:solidFill>
                  <a:srgbClr val="3366FF"/>
                </a:solidFill>
              </a:rPr>
              <a:t>Mexico’s national competition young creators of Mexican popular art promotes sustainable use of natural resources; </a:t>
            </a:r>
            <a:r>
              <a:rPr lang="en-US" sz="2000" b="1" dirty="0"/>
              <a:t>Swaziland’</a:t>
            </a:r>
            <a:r>
              <a:rPr lang="en-US" sz="2000" dirty="0"/>
              <a:t>s CP promotes environmental protection; </a:t>
            </a:r>
            <a:r>
              <a:rPr lang="en-US" sz="2000" b="1" dirty="0"/>
              <a:t>Uruguay</a:t>
            </a:r>
            <a:r>
              <a:rPr lang="en-US" sz="2000" dirty="0"/>
              <a:t>’s </a:t>
            </a:r>
            <a:r>
              <a:rPr lang="en-US" sz="2000" i="1" dirty="0"/>
              <a:t>Plantar es Cultura </a:t>
            </a:r>
            <a:r>
              <a:rPr lang="en-US" sz="2000" dirty="0"/>
              <a:t>to strengthen urban and peri-urban community gardening </a:t>
            </a:r>
          </a:p>
          <a:p>
            <a:pPr marL="457200" lvl="1" indent="0">
              <a:buNone/>
            </a:pPr>
            <a:r>
              <a:rPr lang="en-US" sz="2000" b="1" dirty="0"/>
              <a:t>Awareness/education</a:t>
            </a:r>
            <a:r>
              <a:rPr lang="en-US" sz="2000" dirty="0"/>
              <a:t>: </a:t>
            </a:r>
            <a:endParaRPr lang="en-US" sz="2000" dirty="0" smtClean="0"/>
          </a:p>
          <a:p>
            <a:pPr lvl="1">
              <a:buFont typeface="Wingdings" charset="2"/>
              <a:buChar char="§"/>
            </a:pPr>
            <a:r>
              <a:rPr lang="en-US" sz="2000" b="1" dirty="0" smtClean="0"/>
              <a:t>Latvia</a:t>
            </a:r>
            <a:r>
              <a:rPr lang="en-US" sz="2000" dirty="0" smtClean="0"/>
              <a:t>’s </a:t>
            </a:r>
            <a:r>
              <a:rPr lang="en-US" sz="2000" dirty="0"/>
              <a:t>survival kit theme of Riga ECoC; </a:t>
            </a:r>
            <a:r>
              <a:rPr lang="en-US" sz="2000" b="1" dirty="0"/>
              <a:t>Mexico</a:t>
            </a:r>
            <a:r>
              <a:rPr lang="en-US" sz="2000" dirty="0"/>
              <a:t>’s workshops  -culture and artistic meetings about environmental protection; </a:t>
            </a:r>
            <a:r>
              <a:rPr lang="en-US" sz="2000" b="1" dirty="0">
                <a:solidFill>
                  <a:srgbClr val="3366FF"/>
                </a:solidFill>
              </a:rPr>
              <a:t>Mongolia’s city streets – my home – with university of culture and arts – access to c and a and appeal for cleaner and friendlier living environment  </a:t>
            </a:r>
          </a:p>
          <a:p>
            <a:pPr lvl="1"/>
            <a:endParaRPr lang="en-US" sz="2000" dirty="0"/>
          </a:p>
        </p:txBody>
      </p:sp>
    </p:spTree>
    <p:extLst>
      <p:ext uri="{BB962C8B-B14F-4D97-AF65-F5344CB8AC3E}">
        <p14:creationId xmlns:p14="http://schemas.microsoft.com/office/powerpoint/2010/main" val="319111751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64370571"/>
              </p:ext>
            </p:extLst>
          </p:nvPr>
        </p:nvGraphicFramePr>
        <p:xfrm>
          <a:off x="165100" y="482600"/>
          <a:ext cx="8978900" cy="6388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62595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18098"/>
            <a:ext cx="7620000" cy="1143000"/>
          </a:xfrm>
        </p:spPr>
        <p:txBody>
          <a:bodyPr>
            <a:normAutofit fontScale="90000"/>
          </a:bodyPr>
          <a:lstStyle/>
          <a:p>
            <a:r>
              <a:rPr lang="en-US" dirty="0" smtClean="0">
                <a:solidFill>
                  <a:srgbClr val="FF0000"/>
                </a:solidFill>
              </a:rPr>
              <a:t>Added</a:t>
            </a:r>
            <a:r>
              <a:rPr lang="en-US" dirty="0" smtClean="0"/>
              <a:t>: C  as Driver of development  </a:t>
            </a:r>
            <a:endParaRPr lang="en-US" dirty="0"/>
          </a:p>
        </p:txBody>
      </p:sp>
      <p:sp>
        <p:nvSpPr>
          <p:cNvPr id="3" name="Content Placeholder 2"/>
          <p:cNvSpPr>
            <a:spLocks noGrp="1"/>
          </p:cNvSpPr>
          <p:nvPr>
            <p:ph idx="1"/>
          </p:nvPr>
        </p:nvSpPr>
        <p:spPr>
          <a:xfrm>
            <a:off x="127000" y="1044258"/>
            <a:ext cx="9207500" cy="5107940"/>
          </a:xfrm>
        </p:spPr>
        <p:txBody>
          <a:bodyPr>
            <a:noAutofit/>
          </a:bodyPr>
          <a:lstStyle/>
          <a:p>
            <a:pPr marL="0" indent="0">
              <a:buNone/>
            </a:pPr>
            <a:r>
              <a:rPr lang="en-US" sz="1900" dirty="0" smtClean="0"/>
              <a:t>Focus on </a:t>
            </a:r>
            <a:r>
              <a:rPr lang="en-US" sz="1900" b="1" dirty="0" smtClean="0"/>
              <a:t>community wide social, economic, cultural and environmental impacts </a:t>
            </a:r>
          </a:p>
          <a:p>
            <a:r>
              <a:rPr lang="en-US" sz="1900" dirty="0" smtClean="0"/>
              <a:t>Contribution of cultural sector to Economic development / poverty alleviation </a:t>
            </a:r>
          </a:p>
          <a:p>
            <a:pPr lvl="1"/>
            <a:r>
              <a:rPr lang="en-US" sz="1500" dirty="0" smtClean="0"/>
              <a:t>Cultural and creative industries, and cultural infrastructures serve as strategic tools for revenue (new jobs opportunities, greater income levels, improved living conditions, community based eco growth, empowerment)</a:t>
            </a:r>
          </a:p>
          <a:p>
            <a:pPr lvl="1"/>
            <a:r>
              <a:rPr lang="en-US" sz="1500" dirty="0" smtClean="0"/>
              <a:t>Culture led urban revitalization </a:t>
            </a:r>
          </a:p>
          <a:p>
            <a:pPr lvl="1"/>
            <a:r>
              <a:rPr lang="en-US" sz="1500" dirty="0"/>
              <a:t>C</a:t>
            </a:r>
            <a:r>
              <a:rPr lang="en-US" sz="1500" dirty="0" smtClean="0"/>
              <a:t>ulture based local economic development </a:t>
            </a:r>
          </a:p>
          <a:p>
            <a:pPr marL="0" indent="0">
              <a:buNone/>
            </a:pPr>
            <a:r>
              <a:rPr lang="en-US" sz="1900" dirty="0"/>
              <a:t>Culture-led development also includes a </a:t>
            </a:r>
            <a:r>
              <a:rPr lang="en-US" sz="1900" b="1" dirty="0"/>
              <a:t>range of non</a:t>
            </a:r>
            <a:r>
              <a:rPr lang="en-US" sz="1900" b="1" dirty="0" smtClean="0"/>
              <a:t>-monetized </a:t>
            </a:r>
            <a:r>
              <a:rPr lang="en-US" sz="1900" b="1" dirty="0"/>
              <a:t>benefits, </a:t>
            </a:r>
            <a:r>
              <a:rPr lang="en-US" sz="1900" dirty="0"/>
              <a:t>such as greater </a:t>
            </a:r>
            <a:r>
              <a:rPr lang="en-US" sz="1900" dirty="0" smtClean="0"/>
              <a:t>social </a:t>
            </a:r>
            <a:r>
              <a:rPr lang="en-US" sz="1900" dirty="0"/>
              <a:t>inclusiveness and rootedness, resilience, </a:t>
            </a:r>
            <a:r>
              <a:rPr lang="en-US" sz="1900" dirty="0" smtClean="0"/>
              <a:t>innovation</a:t>
            </a:r>
            <a:r>
              <a:rPr lang="en-US" sz="1900" dirty="0"/>
              <a:t>, creativity and entrepreneurship </a:t>
            </a:r>
            <a:r>
              <a:rPr lang="en-US" sz="1900" dirty="0" smtClean="0"/>
              <a:t>for </a:t>
            </a:r>
            <a:r>
              <a:rPr lang="en-US" sz="1900" dirty="0"/>
              <a:t>individuals and communities, and the use of </a:t>
            </a:r>
            <a:r>
              <a:rPr lang="en-US" sz="1900" dirty="0" smtClean="0"/>
              <a:t>local </a:t>
            </a:r>
            <a:r>
              <a:rPr lang="en-US" sz="1900" dirty="0"/>
              <a:t>resources, skills, and </a:t>
            </a:r>
            <a:r>
              <a:rPr lang="en-US" sz="1900" dirty="0" smtClean="0"/>
              <a:t>knowledge.</a:t>
            </a:r>
          </a:p>
          <a:p>
            <a:r>
              <a:rPr lang="en-US" sz="1900" dirty="0"/>
              <a:t>Social </a:t>
            </a:r>
            <a:r>
              <a:rPr lang="en-US" sz="1900" dirty="0" smtClean="0"/>
              <a:t>inclusiveness:</a:t>
            </a:r>
            <a:r>
              <a:rPr lang="en-US" sz="1900" dirty="0"/>
              <a:t> </a:t>
            </a:r>
            <a:r>
              <a:rPr lang="en-US" sz="1900" dirty="0" smtClean="0"/>
              <a:t>including focus on Gender equality; youth; Marginalised </a:t>
            </a:r>
            <a:r>
              <a:rPr lang="en-US" sz="1900" dirty="0"/>
              <a:t>people: </a:t>
            </a:r>
            <a:r>
              <a:rPr lang="en-US" sz="1900" dirty="0" smtClean="0"/>
              <a:t>Community participation</a:t>
            </a:r>
            <a:r>
              <a:rPr lang="en-US" sz="1900" dirty="0"/>
              <a:t> </a:t>
            </a:r>
            <a:r>
              <a:rPr lang="en-US" sz="1900" dirty="0" smtClean="0"/>
              <a:t>developing entrepreneurship, programmes</a:t>
            </a:r>
            <a:endParaRPr lang="en-US" sz="1900" dirty="0"/>
          </a:p>
          <a:p>
            <a:r>
              <a:rPr lang="en-US" sz="1900" dirty="0"/>
              <a:t>Use of local resources, skills and </a:t>
            </a:r>
            <a:r>
              <a:rPr lang="en-US" sz="1900" dirty="0" smtClean="0"/>
              <a:t>knowledge: </a:t>
            </a:r>
          </a:p>
          <a:p>
            <a:r>
              <a:rPr lang="en-US" sz="1900" dirty="0" err="1" smtClean="0"/>
              <a:t>DoCE</a:t>
            </a:r>
            <a:r>
              <a:rPr lang="en-US" sz="1900" dirty="0" smtClean="0"/>
              <a:t> strengthens </a:t>
            </a:r>
            <a:r>
              <a:rPr lang="en-US" sz="1900" dirty="0"/>
              <a:t>the social </a:t>
            </a:r>
            <a:r>
              <a:rPr lang="en-US" sz="1900" dirty="0" smtClean="0"/>
              <a:t>capital </a:t>
            </a:r>
            <a:r>
              <a:rPr lang="en-US" sz="1900" dirty="0"/>
              <a:t>of a community and fosters trust in public </a:t>
            </a:r>
            <a:r>
              <a:rPr lang="en-US" sz="1900" dirty="0" smtClean="0"/>
              <a:t>institutions</a:t>
            </a:r>
          </a:p>
          <a:p>
            <a:r>
              <a:rPr lang="en-US" sz="1900" dirty="0" smtClean="0"/>
              <a:t>Influence on values related to environmental stewardship and interaction with natural environment </a:t>
            </a:r>
          </a:p>
          <a:p>
            <a:r>
              <a:rPr lang="en-US" sz="1900" dirty="0" smtClean="0"/>
              <a:t>Power of culture to respond to gender issues, health &amp; environment concerns, challenges of education and livelihoods</a:t>
            </a:r>
            <a:endParaRPr lang="en-US" sz="1900" dirty="0"/>
          </a:p>
          <a:p>
            <a:endParaRPr lang="en-US" sz="2000" b="1" dirty="0"/>
          </a:p>
          <a:p>
            <a:endParaRPr lang="en-US" sz="2000" dirty="0" smtClean="0"/>
          </a:p>
        </p:txBody>
      </p:sp>
    </p:spTree>
    <p:extLst>
      <p:ext uri="{BB962C8B-B14F-4D97-AF65-F5344CB8AC3E}">
        <p14:creationId xmlns:p14="http://schemas.microsoft.com/office/powerpoint/2010/main" val="140976442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4798"/>
            <a:ext cx="7620000" cy="1143000"/>
          </a:xfrm>
        </p:spPr>
        <p:txBody>
          <a:bodyPr>
            <a:normAutofit fontScale="90000"/>
          </a:bodyPr>
          <a:lstStyle/>
          <a:p>
            <a:r>
              <a:rPr lang="en-US" dirty="0" smtClean="0">
                <a:solidFill>
                  <a:srgbClr val="FF0000"/>
                </a:solidFill>
              </a:rPr>
              <a:t>Added</a:t>
            </a:r>
            <a:r>
              <a:rPr lang="en-US" dirty="0" smtClean="0"/>
              <a:t>: C as Enabler of Development</a:t>
            </a:r>
            <a:endParaRPr lang="en-US" dirty="0"/>
          </a:p>
        </p:txBody>
      </p:sp>
      <p:sp>
        <p:nvSpPr>
          <p:cNvPr id="3" name="Content Placeholder 2"/>
          <p:cNvSpPr>
            <a:spLocks noGrp="1"/>
          </p:cNvSpPr>
          <p:nvPr>
            <p:ph idx="1"/>
          </p:nvPr>
        </p:nvSpPr>
        <p:spPr>
          <a:xfrm>
            <a:off x="457200" y="1610360"/>
            <a:ext cx="7620000" cy="4800600"/>
          </a:xfrm>
        </p:spPr>
        <p:txBody>
          <a:bodyPr>
            <a:normAutofit/>
          </a:bodyPr>
          <a:lstStyle/>
          <a:p>
            <a:pPr marL="114300" indent="0">
              <a:buNone/>
            </a:pPr>
            <a:r>
              <a:rPr lang="en-US" dirty="0" smtClean="0"/>
              <a:t> </a:t>
            </a:r>
          </a:p>
          <a:p>
            <a:pPr marL="0" indent="0">
              <a:buNone/>
            </a:pPr>
            <a:r>
              <a:rPr lang="en-US" sz="2200" b="1" dirty="0" smtClean="0"/>
              <a:t>Demonstrate how culture-sensitive approaches can address </a:t>
            </a:r>
          </a:p>
          <a:p>
            <a:r>
              <a:rPr lang="en-US" sz="2200" dirty="0" smtClean="0"/>
              <a:t>economic and human rights dimensions of poverty </a:t>
            </a:r>
          </a:p>
          <a:p>
            <a:pPr marL="0" indent="0">
              <a:buNone/>
            </a:pPr>
            <a:r>
              <a:rPr lang="en-US" sz="2200" b="1" dirty="0" smtClean="0"/>
              <a:t>The transformative power of culture broadening terms of debate and relevance to local people</a:t>
            </a:r>
          </a:p>
          <a:p>
            <a:r>
              <a:rPr lang="en-US" sz="2200" dirty="0" smtClean="0"/>
              <a:t>Sensitivity to particularities of place and community</a:t>
            </a:r>
          </a:p>
          <a:p>
            <a:r>
              <a:rPr lang="en-US" sz="2200" dirty="0" smtClean="0"/>
              <a:t>Evidence of sustainability, inclusivity, equitable outcomes?</a:t>
            </a:r>
          </a:p>
          <a:p>
            <a:pPr marL="0" indent="0">
              <a:buNone/>
            </a:pPr>
            <a:r>
              <a:rPr lang="en-US" sz="2200" b="1" dirty="0" smtClean="0"/>
              <a:t>Focus on </a:t>
            </a:r>
            <a:r>
              <a:rPr lang="en-US" sz="2200" b="1" dirty="0" err="1" smtClean="0"/>
              <a:t>DoCE</a:t>
            </a:r>
            <a:r>
              <a:rPr lang="en-US" sz="2200" b="1" dirty="0" smtClean="0"/>
              <a:t> </a:t>
            </a:r>
          </a:p>
          <a:p>
            <a:r>
              <a:rPr lang="en-US" sz="2200" b="1" dirty="0"/>
              <a:t>	</a:t>
            </a:r>
            <a:r>
              <a:rPr lang="en-US" sz="2200" dirty="0" smtClean="0"/>
              <a:t>facilitate intercultural dialogue</a:t>
            </a:r>
          </a:p>
          <a:p>
            <a:r>
              <a:rPr lang="en-US" sz="2200" dirty="0" smtClean="0"/>
              <a:t>Protect rights of Marginalised groups  </a:t>
            </a:r>
          </a:p>
        </p:txBody>
      </p:sp>
    </p:spTree>
    <p:extLst>
      <p:ext uri="{BB962C8B-B14F-4D97-AF65-F5344CB8AC3E}">
        <p14:creationId xmlns:p14="http://schemas.microsoft.com/office/powerpoint/2010/main" val="246251546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 ongoing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Detailed analysis of QPRs –underway</a:t>
            </a:r>
          </a:p>
          <a:p>
            <a:r>
              <a:rPr lang="en-US" dirty="0" smtClean="0"/>
              <a:t>Assessment of Culture Urban Future/ Agenda 21/ Websites cases – underway </a:t>
            </a:r>
          </a:p>
          <a:p>
            <a:r>
              <a:rPr lang="en-US" dirty="0" smtClean="0"/>
              <a:t>Academic texts on C and SD – underway</a:t>
            </a:r>
          </a:p>
          <a:p>
            <a:r>
              <a:rPr lang="en-US" dirty="0" smtClean="0"/>
              <a:t>Need to still </a:t>
            </a:r>
          </a:p>
          <a:p>
            <a:pPr lvl="1"/>
            <a:r>
              <a:rPr lang="en-US" dirty="0" smtClean="0"/>
              <a:t>NDPs more detail and evaluation (BOP)</a:t>
            </a:r>
          </a:p>
          <a:p>
            <a:pPr lvl="1"/>
            <a:r>
              <a:rPr lang="en-US" dirty="0" smtClean="0"/>
              <a:t>South south examples (</a:t>
            </a:r>
            <a:r>
              <a:rPr lang="en-US" dirty="0" err="1" smtClean="0"/>
              <a:t>eg</a:t>
            </a:r>
            <a:r>
              <a:rPr lang="en-US" dirty="0" smtClean="0"/>
              <a:t> Agenda 2063 AU; Nigeria non state initiatives west Africa)</a:t>
            </a:r>
          </a:p>
          <a:p>
            <a:pPr lvl="1"/>
            <a:r>
              <a:rPr lang="en-US" dirty="0" smtClean="0"/>
              <a:t>Search </a:t>
            </a:r>
            <a:r>
              <a:rPr lang="en-US" dirty="0"/>
              <a:t>for non QPR cases </a:t>
            </a:r>
            <a:r>
              <a:rPr lang="en-US" dirty="0" smtClean="0"/>
              <a:t>(BOP/AJ)</a:t>
            </a:r>
          </a:p>
          <a:p>
            <a:pPr lvl="1"/>
            <a:r>
              <a:rPr lang="en-US" dirty="0" smtClean="0"/>
              <a:t>International SD programmes (BOP)</a:t>
            </a:r>
            <a:endParaRPr lang="en-US" dirty="0"/>
          </a:p>
          <a:p>
            <a:pPr lvl="1"/>
            <a:r>
              <a:rPr lang="en-US" dirty="0"/>
              <a:t>Following up on case studies from QPRs </a:t>
            </a:r>
            <a:r>
              <a:rPr lang="en-US" dirty="0" smtClean="0"/>
              <a:t>(BOP/AJ)</a:t>
            </a:r>
            <a:endParaRPr lang="en-US" dirty="0"/>
          </a:p>
          <a:p>
            <a:endParaRPr lang="en-US" dirty="0" smtClean="0"/>
          </a:p>
          <a:p>
            <a:endParaRPr lang="en-US" dirty="0" smtClean="0"/>
          </a:p>
        </p:txBody>
      </p:sp>
    </p:spTree>
    <p:extLst>
      <p:ext uri="{BB962C8B-B14F-4D97-AF65-F5344CB8AC3E}">
        <p14:creationId xmlns:p14="http://schemas.microsoft.com/office/powerpoint/2010/main" val="31029976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200" dirty="0" smtClean="0"/>
              <a:t>Comment on what to ask Parties re new initiatives/ evaluation</a:t>
            </a:r>
            <a:endParaRPr lang="en-US" sz="4200" dirty="0"/>
          </a:p>
        </p:txBody>
      </p:sp>
      <p:sp>
        <p:nvSpPr>
          <p:cNvPr id="3" name="Content Placeholder 2"/>
          <p:cNvSpPr>
            <a:spLocks noGrp="1"/>
          </p:cNvSpPr>
          <p:nvPr>
            <p:ph idx="1"/>
          </p:nvPr>
        </p:nvSpPr>
        <p:spPr/>
        <p:txBody>
          <a:bodyPr>
            <a:noAutofit/>
          </a:bodyPr>
          <a:lstStyle/>
          <a:p>
            <a:r>
              <a:rPr lang="en-US" sz="2400" dirty="0"/>
              <a:t>I</a:t>
            </a:r>
            <a:r>
              <a:rPr lang="en-US" sz="2400" dirty="0" smtClean="0"/>
              <a:t>mportant </a:t>
            </a:r>
            <a:r>
              <a:rPr lang="en-US" sz="2400" dirty="0"/>
              <a:t>to be able to </a:t>
            </a:r>
            <a:r>
              <a:rPr lang="en-US" sz="2400" b="1" dirty="0"/>
              <a:t>differentiate</a:t>
            </a:r>
            <a:r>
              <a:rPr lang="en-US" sz="2400" dirty="0"/>
              <a:t> </a:t>
            </a:r>
            <a:r>
              <a:rPr lang="en-US" sz="2400" dirty="0" smtClean="0"/>
              <a:t>between initiatives that are new</a:t>
            </a:r>
            <a:r>
              <a:rPr lang="en-US" sz="2400" dirty="0"/>
              <a:t>, updated, recently evaluated, </a:t>
            </a:r>
            <a:r>
              <a:rPr lang="en-US" sz="2400" dirty="0" smtClean="0"/>
              <a:t>continuing:</a:t>
            </a:r>
            <a:r>
              <a:rPr lang="en-US" sz="2400" dirty="0"/>
              <a:t> </a:t>
            </a:r>
          </a:p>
          <a:p>
            <a:r>
              <a:rPr lang="en-US" sz="2400" b="1" dirty="0"/>
              <a:t>New</a:t>
            </a:r>
            <a:r>
              <a:rPr lang="en-US" sz="2400" dirty="0"/>
              <a:t>: any measure that has been initiated/implemented for the first time in the reporting period</a:t>
            </a:r>
          </a:p>
          <a:p>
            <a:r>
              <a:rPr lang="en-US" sz="2400" b="1" dirty="0"/>
              <a:t>U</a:t>
            </a:r>
            <a:r>
              <a:rPr lang="en-US" sz="2400" b="1" dirty="0" smtClean="0"/>
              <a:t>pdated</a:t>
            </a:r>
            <a:r>
              <a:rPr lang="en-US" sz="2400" dirty="0"/>
              <a:t>: any measure that has been in place since before the reporting period but has been changed/updated within the reporting period</a:t>
            </a:r>
          </a:p>
          <a:p>
            <a:r>
              <a:rPr lang="en-US" sz="2400" b="1" dirty="0" smtClean="0"/>
              <a:t>****Recently evaluated</a:t>
            </a:r>
            <a:r>
              <a:rPr lang="en-US" sz="2400" dirty="0" smtClean="0"/>
              <a:t>: </a:t>
            </a:r>
            <a:r>
              <a:rPr lang="en-US" sz="2400" dirty="0"/>
              <a:t>any measure that was in place since before the reporting </a:t>
            </a:r>
            <a:r>
              <a:rPr lang="en-US" sz="2400" dirty="0" smtClean="0"/>
              <a:t>period (or during) </a:t>
            </a:r>
            <a:r>
              <a:rPr lang="en-US" sz="2400" dirty="0"/>
              <a:t>but was evaluated (again or for the first time) within the reporting period</a:t>
            </a:r>
          </a:p>
          <a:p>
            <a:r>
              <a:rPr lang="en-US" sz="2400" b="1" dirty="0"/>
              <a:t>C</a:t>
            </a:r>
            <a:r>
              <a:rPr lang="en-US" sz="2400" b="1" dirty="0" smtClean="0"/>
              <a:t>ontinuing</a:t>
            </a:r>
            <a:r>
              <a:rPr lang="en-US" sz="2400" dirty="0"/>
              <a:t>: </a:t>
            </a:r>
            <a:r>
              <a:rPr lang="en-US" sz="2400" dirty="0" smtClean="0"/>
              <a:t>any </a:t>
            </a:r>
            <a:r>
              <a:rPr lang="en-US" sz="2400" dirty="0"/>
              <a:t>measure that was put in place before the reporting period but is still being run and plays a significant role in that countries cultural policy</a:t>
            </a:r>
          </a:p>
          <a:p>
            <a:endParaRPr lang="en-US" sz="2400" dirty="0"/>
          </a:p>
        </p:txBody>
      </p:sp>
    </p:spTree>
    <p:extLst>
      <p:ext uri="{BB962C8B-B14F-4D97-AF65-F5344CB8AC3E}">
        <p14:creationId xmlns:p14="http://schemas.microsoft.com/office/powerpoint/2010/main" val="126983272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600" y="137478"/>
            <a:ext cx="7620000" cy="1143000"/>
          </a:xfrm>
        </p:spPr>
        <p:txBody>
          <a:bodyPr/>
          <a:lstStyle/>
          <a:p>
            <a:r>
              <a:rPr lang="en-US" dirty="0" smtClean="0"/>
              <a:t>Concerns to be addressed </a:t>
            </a:r>
            <a:endParaRPr lang="en-US" dirty="0"/>
          </a:p>
        </p:txBody>
      </p:sp>
      <p:sp>
        <p:nvSpPr>
          <p:cNvPr id="3" name="Content Placeholder 2"/>
          <p:cNvSpPr>
            <a:spLocks noGrp="1"/>
          </p:cNvSpPr>
          <p:nvPr>
            <p:ph idx="1"/>
          </p:nvPr>
        </p:nvSpPr>
        <p:spPr>
          <a:xfrm>
            <a:off x="355600" y="1321118"/>
            <a:ext cx="8356600" cy="3967480"/>
          </a:xfrm>
        </p:spPr>
        <p:txBody>
          <a:bodyPr>
            <a:noAutofit/>
          </a:bodyPr>
          <a:lstStyle/>
          <a:p>
            <a:r>
              <a:rPr lang="en-GB" sz="2000" dirty="0" smtClean="0"/>
              <a:t>Too many projects mentioned which are </a:t>
            </a:r>
            <a:r>
              <a:rPr lang="en-GB" sz="2000" b="1" dirty="0" smtClean="0"/>
              <a:t>intentions</a:t>
            </a:r>
            <a:r>
              <a:rPr lang="en-GB" sz="2000" dirty="0" smtClean="0"/>
              <a:t> – </a:t>
            </a:r>
            <a:r>
              <a:rPr lang="en-GB" sz="2000" dirty="0" err="1" smtClean="0"/>
              <a:t>ie</a:t>
            </a:r>
            <a:r>
              <a:rPr lang="en-GB" sz="2000" dirty="0" smtClean="0"/>
              <a:t> not yet established let alone functioning or evaluated; limited no of projects evaluated is a cause for concern. </a:t>
            </a:r>
          </a:p>
          <a:p>
            <a:r>
              <a:rPr lang="en-GB" sz="2000" dirty="0" smtClean="0"/>
              <a:t>No </a:t>
            </a:r>
            <a:r>
              <a:rPr lang="en-GB" sz="2000" dirty="0"/>
              <a:t>of projects focusing only on artisans (crafters) – </a:t>
            </a:r>
            <a:r>
              <a:rPr lang="en-GB" sz="2000" dirty="0" err="1"/>
              <a:t>eg</a:t>
            </a:r>
            <a:r>
              <a:rPr lang="en-GB" sz="2000" dirty="0"/>
              <a:t> Argentina – many of these projects could be replicated for other forms of creative </a:t>
            </a:r>
            <a:r>
              <a:rPr lang="en-GB" sz="2000" dirty="0" smtClean="0"/>
              <a:t>expressions Or </a:t>
            </a:r>
            <a:r>
              <a:rPr lang="en-GB" sz="2000" dirty="0"/>
              <a:t>on traditional </a:t>
            </a:r>
            <a:r>
              <a:rPr lang="en-GB" sz="2000" dirty="0" smtClean="0"/>
              <a:t>arts/ heritage </a:t>
            </a:r>
            <a:r>
              <a:rPr lang="en-GB" sz="2000" dirty="0"/>
              <a:t>as their key exemplar of the I of c in SD </a:t>
            </a:r>
            <a:r>
              <a:rPr lang="en-GB" sz="2000" dirty="0" err="1"/>
              <a:t>eg</a:t>
            </a:r>
            <a:r>
              <a:rPr lang="en-GB" sz="2000" dirty="0"/>
              <a:t> Oman support for traditional </a:t>
            </a:r>
            <a:r>
              <a:rPr lang="en-GB" sz="2000" dirty="0" smtClean="0"/>
              <a:t>arts and other forms of heritage  </a:t>
            </a:r>
            <a:endParaRPr lang="en-ZA" sz="2000" dirty="0"/>
          </a:p>
          <a:p>
            <a:r>
              <a:rPr lang="en-GB" sz="2000" dirty="0" smtClean="0"/>
              <a:t>Need </a:t>
            </a:r>
            <a:r>
              <a:rPr lang="en-GB" sz="2000" dirty="0"/>
              <a:t>to distinguish between projects that are new (and hence not yet evaluated) such as the Creative Brazil Incubators Network created in 2015) and those that have been evaluated and the </a:t>
            </a:r>
            <a:r>
              <a:rPr lang="en-GB" sz="2000" b="1" dirty="0"/>
              <a:t>results have been shared </a:t>
            </a:r>
            <a:r>
              <a:rPr lang="en-GB" sz="2000" dirty="0"/>
              <a:t> </a:t>
            </a:r>
            <a:endParaRPr lang="en-ZA" sz="2000" dirty="0"/>
          </a:p>
          <a:p>
            <a:r>
              <a:rPr lang="en-GB" sz="2000" dirty="0"/>
              <a:t>Potential </a:t>
            </a:r>
            <a:r>
              <a:rPr lang="en-GB" sz="2000" dirty="0" err="1"/>
              <a:t>instrumentalisation</a:t>
            </a:r>
            <a:r>
              <a:rPr lang="en-GB" sz="2000" dirty="0"/>
              <a:t> argument </a:t>
            </a:r>
            <a:r>
              <a:rPr lang="en-GB" sz="2000" dirty="0" smtClean="0"/>
              <a:t>of </a:t>
            </a:r>
            <a:r>
              <a:rPr lang="en-GB" sz="2000" dirty="0"/>
              <a:t>the mainstream </a:t>
            </a:r>
            <a:r>
              <a:rPr lang="en-GB" sz="2000" dirty="0" smtClean="0"/>
              <a:t>definition </a:t>
            </a:r>
            <a:r>
              <a:rPr lang="en-GB" sz="2000" dirty="0"/>
              <a:t>of SD (3 integrated pillars) – Convention included it for instrumental </a:t>
            </a:r>
            <a:r>
              <a:rPr lang="en-GB" sz="2000" dirty="0" smtClean="0"/>
              <a:t>reasons to </a:t>
            </a:r>
            <a:r>
              <a:rPr lang="en-GB" sz="2000" dirty="0"/>
              <a:t>protect against open market and as give away to </a:t>
            </a:r>
            <a:r>
              <a:rPr lang="en-GB" sz="2000" dirty="0" smtClean="0"/>
              <a:t>developing </a:t>
            </a:r>
            <a:r>
              <a:rPr lang="en-GB" sz="2000" dirty="0"/>
              <a:t>countries claim on funding </a:t>
            </a:r>
            <a:r>
              <a:rPr lang="en-GB" sz="2000" dirty="0" smtClean="0"/>
              <a:t>– demonstrate reality that it is addressing broader outcomes (ESCE)</a:t>
            </a:r>
          </a:p>
          <a:p>
            <a:r>
              <a:rPr lang="en-GB" sz="2000" dirty="0" smtClean="0"/>
              <a:t>Argument that focus of first report is on sustainable systems of governance rather than integration of culture in sustainable development frameworks </a:t>
            </a:r>
          </a:p>
        </p:txBody>
      </p:sp>
    </p:spTree>
    <p:extLst>
      <p:ext uri="{BB962C8B-B14F-4D97-AF65-F5344CB8AC3E}">
        <p14:creationId xmlns:p14="http://schemas.microsoft.com/office/powerpoint/2010/main" val="207243285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600" y="137478"/>
            <a:ext cx="7620000" cy="1143000"/>
          </a:xfrm>
        </p:spPr>
        <p:txBody>
          <a:bodyPr/>
          <a:lstStyle/>
          <a:p>
            <a:r>
              <a:rPr lang="en-US" dirty="0" smtClean="0"/>
              <a:t>Concerns to be addressed </a:t>
            </a:r>
            <a:endParaRPr lang="en-US" dirty="0"/>
          </a:p>
        </p:txBody>
      </p:sp>
      <p:sp>
        <p:nvSpPr>
          <p:cNvPr id="3" name="Content Placeholder 2"/>
          <p:cNvSpPr>
            <a:spLocks noGrp="1"/>
          </p:cNvSpPr>
          <p:nvPr>
            <p:ph idx="1"/>
          </p:nvPr>
        </p:nvSpPr>
        <p:spPr>
          <a:xfrm>
            <a:off x="469900" y="751840"/>
            <a:ext cx="8107680" cy="3967480"/>
          </a:xfrm>
        </p:spPr>
        <p:txBody>
          <a:bodyPr>
            <a:noAutofit/>
          </a:bodyPr>
          <a:lstStyle/>
          <a:p>
            <a:pPr marL="0" indent="0">
              <a:buNone/>
            </a:pPr>
            <a:endParaRPr lang="en-US" sz="2000" dirty="0" smtClean="0"/>
          </a:p>
          <a:p>
            <a:r>
              <a:rPr lang="en-ZA" sz="2000" dirty="0" smtClean="0"/>
              <a:t>C</a:t>
            </a:r>
            <a:r>
              <a:rPr lang="en-GB" sz="2000" dirty="0" err="1" smtClean="0"/>
              <a:t>riticism</a:t>
            </a:r>
            <a:r>
              <a:rPr lang="en-GB" sz="2000" dirty="0" smtClean="0"/>
              <a:t> that Throsby’s </a:t>
            </a:r>
            <a:r>
              <a:rPr lang="en-GB" sz="2000" dirty="0"/>
              <a:t>chapters reduced DOCE to the CI – this chapter needs to right this. Could simply be </a:t>
            </a:r>
            <a:r>
              <a:rPr lang="en-GB" sz="2000" i="1" dirty="0"/>
              <a:t>a key message / concluding comment</a:t>
            </a:r>
            <a:r>
              <a:rPr lang="en-GB" sz="2000" dirty="0"/>
              <a:t>? </a:t>
            </a:r>
            <a:r>
              <a:rPr lang="en-GB" sz="2000" dirty="0" smtClean="0"/>
              <a:t>Diversity of cultural </a:t>
            </a:r>
            <a:r>
              <a:rPr lang="en-GB" sz="2000" dirty="0"/>
              <a:t>expressions </a:t>
            </a:r>
            <a:r>
              <a:rPr lang="en-GB" sz="2000" dirty="0" smtClean="0"/>
              <a:t> is not equivalent to ‘</a:t>
            </a:r>
            <a:r>
              <a:rPr lang="en-GB" sz="2000" dirty="0"/>
              <a:t>cultural industries’. This is the problem of reading articles without relation to the guiding principles or indeed to associated articles – e.g. if you read article 14 </a:t>
            </a:r>
            <a:r>
              <a:rPr lang="en-GB" sz="2000" dirty="0" smtClean="0"/>
              <a:t>to the </a:t>
            </a:r>
            <a:r>
              <a:rPr lang="en-GB" sz="2000" dirty="0"/>
              <a:t>4 levels where parties are encouraged to support cooperation </a:t>
            </a:r>
            <a:r>
              <a:rPr lang="en-GB" sz="2000" dirty="0" err="1"/>
              <a:t>fo</a:t>
            </a:r>
            <a:r>
              <a:rPr lang="en-GB" sz="2000" dirty="0"/>
              <a:t> SD and poverty reduction (strengthening the cultural industries, capacity building, technology transfer and financial support. </a:t>
            </a:r>
            <a:endParaRPr lang="en-GB" sz="2000" dirty="0" smtClean="0"/>
          </a:p>
          <a:p>
            <a:r>
              <a:rPr lang="en-GB" sz="2000" dirty="0" smtClean="0"/>
              <a:t> Linked to this is that </a:t>
            </a:r>
            <a:r>
              <a:rPr lang="en-ZA" sz="2000" dirty="0" smtClean="0"/>
              <a:t>DCE </a:t>
            </a:r>
            <a:r>
              <a:rPr lang="en-GB" sz="2000" dirty="0" smtClean="0"/>
              <a:t>is </a:t>
            </a:r>
            <a:r>
              <a:rPr lang="en-GB" sz="2000" dirty="0"/>
              <a:t>a fundamentally broader and more transformative concept than the cultural industries which are still seen by many as those that create jobs, earn foreign exchange or add to the </a:t>
            </a:r>
            <a:r>
              <a:rPr lang="en-GB" sz="2000" dirty="0" err="1"/>
              <a:t>fiscus</a:t>
            </a:r>
            <a:r>
              <a:rPr lang="en-GB" sz="2000" dirty="0"/>
              <a:t> through revenue generation. The concept of the c and </a:t>
            </a:r>
            <a:r>
              <a:rPr lang="en-GB" sz="2000" dirty="0" err="1"/>
              <a:t>ce</a:t>
            </a:r>
            <a:r>
              <a:rPr lang="en-GB" sz="2000" dirty="0"/>
              <a:t> ----- creativity, etc. human development, social inclusion are at the forefront  </a:t>
            </a:r>
            <a:endParaRPr lang="en-ZA" sz="2000" dirty="0"/>
          </a:p>
          <a:p>
            <a:r>
              <a:rPr lang="en-US" sz="2000" dirty="0" smtClean="0"/>
              <a:t>Data problems remain with many developing countries lamenting lack of funding/ ability to collect data </a:t>
            </a:r>
          </a:p>
          <a:p>
            <a:r>
              <a:rPr lang="en-US" sz="2000" dirty="0" smtClean="0"/>
              <a:t>Challenges raised by countries in meeting obligations</a:t>
            </a:r>
            <a:endParaRPr lang="en-US" sz="2000" dirty="0"/>
          </a:p>
        </p:txBody>
      </p:sp>
    </p:spTree>
    <p:extLst>
      <p:ext uri="{BB962C8B-B14F-4D97-AF65-F5344CB8AC3E}">
        <p14:creationId xmlns:p14="http://schemas.microsoft.com/office/powerpoint/2010/main" val="3451450657"/>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566"/>
            <a:ext cx="7620000" cy="1143000"/>
          </a:xfrm>
        </p:spPr>
        <p:txBody>
          <a:bodyPr/>
          <a:lstStyle/>
          <a:p>
            <a:r>
              <a:rPr lang="en-US" sz="4200" dirty="0" smtClean="0"/>
              <a:t>Possible Case Studies/ exemplars </a:t>
            </a:r>
            <a:endParaRPr lang="en-US" sz="4200" dirty="0"/>
          </a:p>
        </p:txBody>
      </p:sp>
      <p:sp>
        <p:nvSpPr>
          <p:cNvPr id="3" name="Content Placeholder 2"/>
          <p:cNvSpPr>
            <a:spLocks noGrp="1"/>
          </p:cNvSpPr>
          <p:nvPr>
            <p:ph idx="1"/>
          </p:nvPr>
        </p:nvSpPr>
        <p:spPr>
          <a:xfrm>
            <a:off x="419100" y="1180566"/>
            <a:ext cx="8724900" cy="5791199"/>
          </a:xfrm>
        </p:spPr>
        <p:txBody>
          <a:bodyPr>
            <a:noAutofit/>
          </a:bodyPr>
          <a:lstStyle/>
          <a:p>
            <a:pPr marL="114300" indent="0">
              <a:buNone/>
            </a:pPr>
            <a:r>
              <a:rPr lang="en-US" sz="1700" b="1" dirty="0" smtClean="0"/>
              <a:t>Group 1: (Denmark, Latvia, France, Finland, Spain)</a:t>
            </a:r>
          </a:p>
          <a:p>
            <a:r>
              <a:rPr lang="en-US" sz="1700" b="1" dirty="0" smtClean="0"/>
              <a:t>Germany</a:t>
            </a:r>
            <a:r>
              <a:rPr lang="en-US" sz="1700" dirty="0" smtClean="0"/>
              <a:t>: Promoting partnerships in the cultural and creative industries in Europe; Werkstatt-N – Quality certification of the council for sustainable development; </a:t>
            </a:r>
            <a:r>
              <a:rPr lang="en-US" sz="1700" b="1" dirty="0" smtClean="0"/>
              <a:t>Austria:</a:t>
            </a:r>
            <a:r>
              <a:rPr lang="en-US" sz="1700" dirty="0" smtClean="0"/>
              <a:t> </a:t>
            </a:r>
            <a:r>
              <a:rPr lang="en-US" sz="1700" dirty="0" err="1" smtClean="0"/>
              <a:t>Brunnenpassage</a:t>
            </a:r>
            <a:r>
              <a:rPr lang="en-US" sz="1700" dirty="0" smtClean="0"/>
              <a:t>/ Leader Transnational Culture/ Creative industries voucher; </a:t>
            </a:r>
            <a:r>
              <a:rPr lang="en-US" sz="1700" b="1" dirty="0" smtClean="0"/>
              <a:t>Sweden</a:t>
            </a:r>
            <a:r>
              <a:rPr lang="en-US" sz="1700" dirty="0" smtClean="0"/>
              <a:t>: Collaborative cultural model – decentralized funding/ Swedish cities of refuge/ creative schools initiative/ seen @ (diff international donor set up); </a:t>
            </a:r>
            <a:r>
              <a:rPr lang="en-US" sz="1700" b="1" dirty="0" smtClean="0"/>
              <a:t>Finland: </a:t>
            </a:r>
            <a:r>
              <a:rPr lang="en-US" sz="1700" dirty="0" smtClean="0"/>
              <a:t>Cultural environment strategy; strategy for </a:t>
            </a:r>
            <a:r>
              <a:rPr lang="en-US" sz="1700" dirty="0" err="1" smtClean="0"/>
              <a:t>nordic</a:t>
            </a:r>
            <a:r>
              <a:rPr lang="en-US" sz="1700" dirty="0" smtClean="0"/>
              <a:t> cultural cooperation (Regional); </a:t>
            </a:r>
            <a:r>
              <a:rPr lang="en-US" sz="1700" b="1" dirty="0" smtClean="0"/>
              <a:t>Finland/ Latvia</a:t>
            </a:r>
            <a:r>
              <a:rPr lang="en-US" sz="1700" dirty="0" smtClean="0"/>
              <a:t>: Northern Dimension partnership on Culture (Baltic regional cultural policy); </a:t>
            </a:r>
            <a:r>
              <a:rPr lang="en-US" sz="1700" b="1" dirty="0" smtClean="0"/>
              <a:t>Denmark</a:t>
            </a:r>
            <a:r>
              <a:rPr lang="en-US" sz="1700" dirty="0" smtClean="0"/>
              <a:t>: </a:t>
            </a:r>
            <a:r>
              <a:rPr lang="en-US" sz="1700" dirty="0" err="1" smtClean="0"/>
              <a:t>Filmlab</a:t>
            </a:r>
            <a:r>
              <a:rPr lang="en-US" sz="1700" dirty="0" smtClean="0"/>
              <a:t>: Palestine; </a:t>
            </a:r>
            <a:r>
              <a:rPr lang="en-US" sz="1700" b="1" dirty="0" smtClean="0"/>
              <a:t>Italy: </a:t>
            </a:r>
            <a:r>
              <a:rPr lang="en-US" sz="1700" dirty="0" smtClean="0"/>
              <a:t>all 4 outcomes in Sustainability and Tourism in the Mediterranean\</a:t>
            </a:r>
          </a:p>
          <a:p>
            <a:pPr marL="114300" indent="0">
              <a:buNone/>
            </a:pPr>
            <a:r>
              <a:rPr lang="en-US" sz="1700" b="1" dirty="0" smtClean="0"/>
              <a:t>Group 2: (Slovakia, Belarus</a:t>
            </a:r>
            <a:r>
              <a:rPr lang="en-US" sz="1700" b="1" dirty="0"/>
              <a:t>) </a:t>
            </a:r>
            <a:endParaRPr lang="en-US" sz="1700" b="1" dirty="0" smtClean="0"/>
          </a:p>
          <a:p>
            <a:r>
              <a:rPr lang="en-US" sz="1700" b="1" dirty="0"/>
              <a:t>Latvia</a:t>
            </a:r>
            <a:r>
              <a:rPr lang="en-US" sz="1700" dirty="0"/>
              <a:t>: Riga – ECoC (</a:t>
            </a:r>
            <a:r>
              <a:rPr lang="en-US" sz="1700" dirty="0" err="1"/>
              <a:t>esp</a:t>
            </a:r>
            <a:r>
              <a:rPr lang="en-US" sz="1700" dirty="0"/>
              <a:t> road map</a:t>
            </a:r>
            <a:r>
              <a:rPr lang="en-US" sz="1700" dirty="0" smtClean="0"/>
              <a:t>); </a:t>
            </a:r>
            <a:r>
              <a:rPr lang="en-US" sz="1700" b="1" dirty="0" smtClean="0"/>
              <a:t>Lithuania</a:t>
            </a:r>
            <a:r>
              <a:rPr lang="en-US" sz="1700" b="1" dirty="0"/>
              <a:t>: </a:t>
            </a:r>
            <a:r>
              <a:rPr lang="en-US" sz="1700" dirty="0"/>
              <a:t>Social security programme for art </a:t>
            </a:r>
            <a:r>
              <a:rPr lang="en-US" sz="1700" dirty="0" smtClean="0"/>
              <a:t>creators; </a:t>
            </a:r>
            <a:r>
              <a:rPr lang="en-US" sz="1700" b="1" dirty="0" smtClean="0"/>
              <a:t>Slovakia: </a:t>
            </a:r>
            <a:r>
              <a:rPr lang="en-US" sz="1700" dirty="0" smtClean="0"/>
              <a:t>Slovak Coalition for Cultural Diversity (SCCD) strong civil society group supporting implementation of C; </a:t>
            </a:r>
            <a:endParaRPr lang="en-US" sz="1700" dirty="0"/>
          </a:p>
          <a:p>
            <a:pPr marL="114300" indent="0">
              <a:buNone/>
            </a:pPr>
            <a:r>
              <a:rPr lang="en-US" sz="1700" b="1" dirty="0" smtClean="0"/>
              <a:t>Group </a:t>
            </a:r>
            <a:r>
              <a:rPr lang="en-US" sz="1700" b="1" dirty="0"/>
              <a:t>3: </a:t>
            </a:r>
            <a:r>
              <a:rPr lang="en-US" sz="1700" b="1" dirty="0" smtClean="0"/>
              <a:t>(Mexico, Argentina, Costa Rica, Brazil, Chile, Cuba) </a:t>
            </a:r>
          </a:p>
          <a:p>
            <a:r>
              <a:rPr lang="en-US" sz="1700" b="1" dirty="0" smtClean="0"/>
              <a:t>*Brazil</a:t>
            </a:r>
            <a:r>
              <a:rPr lang="en-US" sz="1700" dirty="0" smtClean="0"/>
              <a:t>: Support for SMMEs (5 measures) / workers’ culture programme with culture voucher (</a:t>
            </a:r>
            <a:r>
              <a:rPr lang="en-GB" sz="1700" dirty="0" smtClean="0"/>
              <a:t>Brazil </a:t>
            </a:r>
            <a:r>
              <a:rPr lang="en-GB" sz="1700" dirty="0"/>
              <a:t>the Identification and strengthening of local intensive productive arrangements in Culture currently being </a:t>
            </a:r>
            <a:r>
              <a:rPr lang="en-GB" sz="1700" dirty="0" smtClean="0"/>
              <a:t>evaluated</a:t>
            </a:r>
            <a:r>
              <a:rPr lang="en-GB" sz="1700" b="1" dirty="0" smtClean="0"/>
              <a:t>; </a:t>
            </a:r>
            <a:r>
              <a:rPr lang="en-US" sz="1700" dirty="0" smtClean="0"/>
              <a:t>Costa Rica; </a:t>
            </a:r>
            <a:r>
              <a:rPr lang="en-US" sz="1700" b="1" dirty="0" smtClean="0"/>
              <a:t>Argentina: </a:t>
            </a:r>
            <a:r>
              <a:rPr lang="en-US" sz="1700" dirty="0" smtClean="0"/>
              <a:t>Mica – Argentine cultural industries market/ cultural information system SICSUR/ productive identities (textile) / markets and exhibitions for regional cultural exchange; </a:t>
            </a:r>
            <a:r>
              <a:rPr lang="en-US" sz="1700" b="1" dirty="0" smtClean="0"/>
              <a:t>Cuba: </a:t>
            </a:r>
            <a:r>
              <a:rPr lang="en-US" sz="1700" dirty="0" smtClean="0"/>
              <a:t>Culture based local development programme in Cuban municipalities (LOCAL) </a:t>
            </a:r>
          </a:p>
          <a:p>
            <a:endParaRPr lang="en-US" sz="1700" dirty="0"/>
          </a:p>
        </p:txBody>
      </p:sp>
    </p:spTree>
    <p:extLst>
      <p:ext uri="{BB962C8B-B14F-4D97-AF65-F5344CB8AC3E}">
        <p14:creationId xmlns:p14="http://schemas.microsoft.com/office/powerpoint/2010/main" val="151935679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480" y="269240"/>
            <a:ext cx="7620000" cy="1143000"/>
          </a:xfrm>
        </p:spPr>
        <p:txBody>
          <a:bodyPr/>
          <a:lstStyle/>
          <a:p>
            <a:pPr algn="l"/>
            <a:r>
              <a:rPr lang="en-US" sz="2800" dirty="0"/>
              <a:t>8.1.1 National sustainable development policies and </a:t>
            </a:r>
            <a:r>
              <a:rPr lang="en-US" sz="2800" dirty="0" smtClean="0"/>
              <a:t>plans </a:t>
            </a:r>
            <a:r>
              <a:rPr lang="en-US" sz="2800" dirty="0"/>
              <a:t>that integration </a:t>
            </a:r>
            <a:r>
              <a:rPr lang="en-US" sz="2800" dirty="0" smtClean="0"/>
              <a:t>culture</a:t>
            </a:r>
            <a:endParaRPr lang="en-US" sz="2800" dirty="0"/>
          </a:p>
        </p:txBody>
      </p:sp>
      <p:sp>
        <p:nvSpPr>
          <p:cNvPr id="3" name="Content Placeholder 2"/>
          <p:cNvSpPr>
            <a:spLocks noGrp="1"/>
          </p:cNvSpPr>
          <p:nvPr>
            <p:ph idx="1"/>
          </p:nvPr>
        </p:nvSpPr>
        <p:spPr>
          <a:xfrm>
            <a:off x="393700" y="1531620"/>
            <a:ext cx="8496300" cy="5455920"/>
          </a:xfrm>
        </p:spPr>
        <p:txBody>
          <a:bodyPr>
            <a:noAutofit/>
          </a:bodyPr>
          <a:lstStyle/>
          <a:p>
            <a:r>
              <a:rPr lang="en-US" sz="2000" b="1" dirty="0" smtClean="0"/>
              <a:t>S/LT national growth and development policies and plans </a:t>
            </a:r>
            <a:r>
              <a:rPr lang="en-US" sz="2000" dirty="0" smtClean="0"/>
              <a:t>incorporate culture and recognize their potential </a:t>
            </a:r>
            <a:r>
              <a:rPr lang="en-US" sz="2000" b="1" dirty="0" smtClean="0">
                <a:solidFill>
                  <a:srgbClr val="FF0000"/>
                </a:solidFill>
              </a:rPr>
              <a:t>eco, social and environ outcomes (report on this separately</a:t>
            </a:r>
            <a:r>
              <a:rPr lang="en-US" sz="2000" dirty="0" smtClean="0"/>
              <a:t>): many such as </a:t>
            </a:r>
            <a:r>
              <a:rPr lang="en-US" sz="2000" dirty="0" smtClean="0"/>
              <a:t>Brazil, Bulgaria</a:t>
            </a:r>
            <a:r>
              <a:rPr lang="en-US" sz="2000" b="1" dirty="0" smtClean="0"/>
              <a:t>, </a:t>
            </a:r>
            <a:r>
              <a:rPr lang="en-US" sz="2000" b="1" dirty="0" smtClean="0"/>
              <a:t>Costa </a:t>
            </a:r>
            <a:r>
              <a:rPr lang="en-US" sz="2000" b="1" dirty="0" smtClean="0"/>
              <a:t>Rica </a:t>
            </a:r>
            <a:r>
              <a:rPr lang="en-US" sz="2000" dirty="0" smtClean="0"/>
              <a:t>(PNDC Unit on Culture and Economics with coordination at institutional and inter-institutional level with private sector and civil society on local and national SD), </a:t>
            </a:r>
            <a:r>
              <a:rPr lang="en-US" sz="2000" dirty="0" smtClean="0"/>
              <a:t>Denmark, G</a:t>
            </a:r>
            <a:r>
              <a:rPr lang="en-US" sz="2000" dirty="0" smtClean="0"/>
              <a:t>eorgia, Indonesia, Italy, Kenya, </a:t>
            </a:r>
            <a:r>
              <a:rPr lang="en-US" sz="2000" b="1" dirty="0" smtClean="0"/>
              <a:t>Latvia </a:t>
            </a:r>
            <a:r>
              <a:rPr lang="en-US" sz="2000" dirty="0" smtClean="0"/>
              <a:t>(good exemplar), </a:t>
            </a:r>
            <a:r>
              <a:rPr lang="en-US" sz="2000" dirty="0" smtClean="0"/>
              <a:t>Lithuania, Mexico, Namibia, New Zealand, </a:t>
            </a:r>
            <a:r>
              <a:rPr lang="en-US" sz="2000" dirty="0" smtClean="0"/>
              <a:t>Palestine, </a:t>
            </a:r>
            <a:r>
              <a:rPr lang="en-US" sz="2000" dirty="0" smtClean="0"/>
              <a:t>Swaziland; Sweden, Vietnam, Zimbabwe</a:t>
            </a:r>
          </a:p>
          <a:p>
            <a:r>
              <a:rPr lang="en-US" sz="2000" b="1" dirty="0" smtClean="0"/>
              <a:t>Evaluation </a:t>
            </a:r>
            <a:r>
              <a:rPr lang="en-US" sz="2000" b="1" dirty="0" smtClean="0"/>
              <a:t>reports </a:t>
            </a:r>
            <a:r>
              <a:rPr lang="en-US" sz="2000" dirty="0" smtClean="0">
                <a:solidFill>
                  <a:srgbClr val="FF0000"/>
                </a:solidFill>
              </a:rPr>
              <a:t>(see extra slide) </a:t>
            </a:r>
            <a:r>
              <a:rPr lang="en-US" sz="2000" dirty="0" smtClean="0"/>
              <a:t>on the impact of NS policies and plans that integrate culture: </a:t>
            </a:r>
            <a:r>
              <a:rPr lang="en-US" sz="2000" b="1" dirty="0" smtClean="0"/>
              <a:t>Cyprus</a:t>
            </a:r>
            <a:r>
              <a:rPr lang="en-US" sz="2000" dirty="0" smtClean="0"/>
              <a:t> has  rectified lack of </a:t>
            </a:r>
            <a:r>
              <a:rPr lang="en-US" sz="2000" dirty="0" err="1" smtClean="0"/>
              <a:t>strat</a:t>
            </a:r>
            <a:r>
              <a:rPr lang="en-US" sz="2000" dirty="0" smtClean="0"/>
              <a:t> plan for Culture;  </a:t>
            </a:r>
            <a:r>
              <a:rPr lang="en-US" sz="2000" b="1" dirty="0" smtClean="0">
                <a:solidFill>
                  <a:srgbClr val="0000FF"/>
                </a:solidFill>
              </a:rPr>
              <a:t>Exemplar - Indonesia had achieved no of objectives by 2015 (workforce absorption, IP registration; consumption growth; new cultural parks; film titles, events and infrastructure / many not and only a few with indicators –</a:t>
            </a:r>
            <a:r>
              <a:rPr lang="en-US" sz="2000" dirty="0" smtClean="0"/>
              <a:t> </a:t>
            </a:r>
            <a:r>
              <a:rPr lang="en-US" sz="2000" dirty="0" err="1" smtClean="0"/>
              <a:t>eg</a:t>
            </a:r>
            <a:r>
              <a:rPr lang="en-US" sz="2000" dirty="0" smtClean="0"/>
              <a:t> </a:t>
            </a:r>
            <a:r>
              <a:rPr lang="en-US" sz="2000" b="1" dirty="0" smtClean="0"/>
              <a:t>Swaziland –</a:t>
            </a:r>
            <a:r>
              <a:rPr lang="en-US" sz="2000" dirty="0" smtClean="0"/>
              <a:t> expect to meet objectives by 2022 re cultural industries, import and export, making a living; </a:t>
            </a:r>
            <a:r>
              <a:rPr lang="en-US" sz="2000" dirty="0"/>
              <a:t>; </a:t>
            </a:r>
            <a:r>
              <a:rPr lang="en-US" sz="2000" b="1" dirty="0"/>
              <a:t>Brazil’</a:t>
            </a:r>
            <a:r>
              <a:rPr lang="en-US" sz="2000" dirty="0"/>
              <a:t>s national cultural conferences for CS and </a:t>
            </a:r>
            <a:r>
              <a:rPr lang="en-US" sz="2000" dirty="0" err="1"/>
              <a:t>Govt</a:t>
            </a:r>
            <a:r>
              <a:rPr lang="en-US" sz="2000" dirty="0"/>
              <a:t> to evaluate </a:t>
            </a:r>
            <a:r>
              <a:rPr lang="en-US" sz="2000" dirty="0" smtClean="0"/>
              <a:t>CPs (no indication that it has done);</a:t>
            </a:r>
            <a:endParaRPr lang="en-US" sz="2000" dirty="0"/>
          </a:p>
          <a:p>
            <a:pPr lvl="1"/>
            <a:endParaRPr lang="en-US" sz="2000" dirty="0" smtClean="0"/>
          </a:p>
        </p:txBody>
      </p:sp>
    </p:spTree>
    <p:extLst>
      <p:ext uri="{BB962C8B-B14F-4D97-AF65-F5344CB8AC3E}">
        <p14:creationId xmlns:p14="http://schemas.microsoft.com/office/powerpoint/2010/main" val="41543747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566"/>
            <a:ext cx="7620000" cy="1143000"/>
          </a:xfrm>
        </p:spPr>
        <p:txBody>
          <a:bodyPr/>
          <a:lstStyle/>
          <a:p>
            <a:r>
              <a:rPr lang="en-US" sz="4200" dirty="0" smtClean="0"/>
              <a:t>Possible Case Studies/ exemplars</a:t>
            </a:r>
            <a:endParaRPr lang="en-US" sz="4200" dirty="0"/>
          </a:p>
        </p:txBody>
      </p:sp>
      <p:sp>
        <p:nvSpPr>
          <p:cNvPr id="3" name="Content Placeholder 2"/>
          <p:cNvSpPr>
            <a:spLocks noGrp="1"/>
          </p:cNvSpPr>
          <p:nvPr>
            <p:ph idx="1"/>
          </p:nvPr>
        </p:nvSpPr>
        <p:spPr>
          <a:xfrm>
            <a:off x="457200" y="1142466"/>
            <a:ext cx="8204200" cy="5677434"/>
          </a:xfrm>
        </p:spPr>
        <p:txBody>
          <a:bodyPr>
            <a:noAutofit/>
          </a:bodyPr>
          <a:lstStyle/>
          <a:p>
            <a:pPr marL="114300" indent="0">
              <a:buNone/>
            </a:pPr>
            <a:r>
              <a:rPr lang="en-US" sz="1700" b="1" dirty="0" smtClean="0"/>
              <a:t>Group 4: (New Zealand, Indonesia, Mongolia, Vietnam, Cambodia)</a:t>
            </a:r>
          </a:p>
          <a:p>
            <a:r>
              <a:rPr lang="en-US" sz="1700" b="1" dirty="0" smtClean="0"/>
              <a:t>*Vietnam</a:t>
            </a:r>
            <a:r>
              <a:rPr lang="en-US" sz="1700" dirty="0" smtClean="0"/>
              <a:t>: Participation in building ASEAN Socio-Cultural community/ </a:t>
            </a:r>
            <a:r>
              <a:rPr lang="en-GB" sz="1700" b="1" dirty="0" smtClean="0"/>
              <a:t>The </a:t>
            </a:r>
            <a:r>
              <a:rPr lang="en-GB" sz="1700" b="1" dirty="0"/>
              <a:t>Vietnam project to develop cultural life in the national targeted programme on new rural construction period 2010-2020</a:t>
            </a:r>
            <a:r>
              <a:rPr lang="en-GB" sz="1700" dirty="0"/>
              <a:t> can be a case study with evaluation results – developed infrastructure network to the grassroots level with all villages now having cultural houses and all of them maintain activities </a:t>
            </a:r>
            <a:r>
              <a:rPr lang="en-US" sz="1700" dirty="0" smtClean="0"/>
              <a:t>/ film industry (festivals, training, new funding model, regional spread); </a:t>
            </a:r>
            <a:r>
              <a:rPr lang="en-US" sz="1700" b="1" dirty="0" smtClean="0"/>
              <a:t>*</a:t>
            </a:r>
            <a:r>
              <a:rPr lang="en-US" sz="1700" b="1" dirty="0"/>
              <a:t>Indonesia: </a:t>
            </a:r>
            <a:r>
              <a:rPr lang="en-US" sz="1700" dirty="0"/>
              <a:t>Creative economy agency (</a:t>
            </a:r>
            <a:r>
              <a:rPr lang="en-US" sz="1700" dirty="0" err="1"/>
              <a:t>Badan</a:t>
            </a:r>
            <a:r>
              <a:rPr lang="en-US" sz="1700" dirty="0"/>
              <a:t> </a:t>
            </a:r>
            <a:r>
              <a:rPr lang="en-US" sz="1700" dirty="0" err="1"/>
              <a:t>Ekonomi</a:t>
            </a:r>
            <a:r>
              <a:rPr lang="en-US" sz="1700" dirty="0"/>
              <a:t> </a:t>
            </a:r>
            <a:r>
              <a:rPr lang="en-US" sz="1700" dirty="0" err="1"/>
              <a:t>Kreatif</a:t>
            </a:r>
            <a:r>
              <a:rPr lang="en-US" sz="1700" dirty="0"/>
              <a:t>- </a:t>
            </a:r>
            <a:r>
              <a:rPr lang="en-US" sz="1700" dirty="0" err="1"/>
              <a:t>Bekraf</a:t>
            </a:r>
            <a:r>
              <a:rPr lang="en-US" sz="1700" dirty="0"/>
              <a:t>)/ Indonesian Creative Cities network </a:t>
            </a:r>
            <a:r>
              <a:rPr lang="en-GB" sz="1700" dirty="0"/>
              <a:t>and the </a:t>
            </a:r>
            <a:r>
              <a:rPr lang="en-GB" sz="1700" b="1" dirty="0"/>
              <a:t>National Medium Term Development Plan for 2010-2014 of Indonesia</a:t>
            </a:r>
            <a:r>
              <a:rPr lang="en-GB" sz="1700" dirty="0"/>
              <a:t> where the results of the evaluation revealed an increase in the appreciation of arts, culture and films by the citizens </a:t>
            </a:r>
            <a:r>
              <a:rPr lang="en-GB" sz="1700" dirty="0" err="1"/>
              <a:t>etc</a:t>
            </a:r>
            <a:r>
              <a:rPr lang="en-GB" sz="1700" dirty="0"/>
              <a:t> </a:t>
            </a:r>
            <a:r>
              <a:rPr lang="en-GB" sz="1700" dirty="0" err="1"/>
              <a:t>etc</a:t>
            </a:r>
            <a:r>
              <a:rPr lang="en-GB" sz="1700" dirty="0"/>
              <a:t> – development of a national gallery- new infrastructure and human resources for 25 cultural parts and facilitation of cultural infrastructure in 3,351 </a:t>
            </a:r>
            <a:r>
              <a:rPr lang="en-GB" sz="1700" dirty="0" smtClean="0"/>
              <a:t>schools; </a:t>
            </a:r>
            <a:r>
              <a:rPr lang="en-GB" sz="1700" b="1" dirty="0" smtClean="0"/>
              <a:t>Cambodia: </a:t>
            </a:r>
            <a:r>
              <a:rPr lang="en-GB" sz="1700" dirty="0" smtClean="0"/>
              <a:t>National policy for culture and national strategic development plan 2014-2018</a:t>
            </a:r>
          </a:p>
          <a:p>
            <a:pPr marL="114300" indent="0">
              <a:buNone/>
            </a:pPr>
            <a:r>
              <a:rPr lang="en-GB" sz="1700" b="1" dirty="0" smtClean="0"/>
              <a:t>Group 5a: (Madagascar, Senegal, Namibia, Zimbabwe, Swaziland) </a:t>
            </a:r>
          </a:p>
          <a:p>
            <a:r>
              <a:rPr lang="en-US" sz="1700" b="1" dirty="0" smtClean="0"/>
              <a:t>Swaziland</a:t>
            </a:r>
            <a:r>
              <a:rPr lang="en-US" sz="1700" dirty="0"/>
              <a:t>: Swaziland national arts and cultural policy on enabling development, social cohesion, environmental </a:t>
            </a:r>
            <a:r>
              <a:rPr lang="en-US" sz="1700" dirty="0" smtClean="0"/>
              <a:t>sustainability; </a:t>
            </a:r>
            <a:r>
              <a:rPr lang="en-US" sz="1700" b="1" dirty="0" smtClean="0"/>
              <a:t>Zimbabwe</a:t>
            </a:r>
            <a:r>
              <a:rPr lang="en-US" sz="1700" dirty="0"/>
              <a:t>: Arts and culture  festival guidelines </a:t>
            </a:r>
            <a:endParaRPr lang="en-US" sz="1700" dirty="0" smtClean="0"/>
          </a:p>
          <a:p>
            <a:pPr marL="114300" indent="0">
              <a:buNone/>
            </a:pPr>
            <a:r>
              <a:rPr lang="en-US" sz="1700" b="1" dirty="0" smtClean="0"/>
              <a:t>Group 5b: (Oman, Palestine, Kuwait</a:t>
            </a:r>
            <a:r>
              <a:rPr lang="en-US" sz="1700" dirty="0" smtClean="0"/>
              <a:t>) </a:t>
            </a:r>
            <a:endParaRPr lang="en-US" sz="1700" dirty="0"/>
          </a:p>
          <a:p>
            <a:r>
              <a:rPr lang="en-US" sz="1700" b="1" dirty="0"/>
              <a:t>Oman’</a:t>
            </a:r>
            <a:r>
              <a:rPr lang="en-US" sz="1700" dirty="0"/>
              <a:t>s National Youth Commission has cultural skills training for Omani </a:t>
            </a:r>
            <a:r>
              <a:rPr lang="en-US" sz="1700" dirty="0" smtClean="0"/>
              <a:t>youth; </a:t>
            </a:r>
            <a:r>
              <a:rPr lang="en-US" sz="1700" b="1" dirty="0" smtClean="0"/>
              <a:t>Palestine</a:t>
            </a:r>
            <a:r>
              <a:rPr lang="en-US" sz="1700" dirty="0" smtClean="0"/>
              <a:t>’s Palestinian Cultural Fund /or  Popular Art Centre </a:t>
            </a:r>
            <a:endParaRPr lang="en-US" sz="1700" dirty="0"/>
          </a:p>
          <a:p>
            <a:endParaRPr lang="en-US" sz="1600" dirty="0"/>
          </a:p>
        </p:txBody>
      </p:sp>
    </p:spTree>
    <p:extLst>
      <p:ext uri="{BB962C8B-B14F-4D97-AF65-F5344CB8AC3E}">
        <p14:creationId xmlns:p14="http://schemas.microsoft.com/office/powerpoint/2010/main" val="82101888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messages </a:t>
            </a:r>
            <a:r>
              <a:rPr lang="en-US" dirty="0" smtClean="0"/>
              <a:t>/not there yet</a:t>
            </a:r>
            <a:endParaRPr lang="en-US" dirty="0"/>
          </a:p>
        </p:txBody>
      </p:sp>
      <p:sp>
        <p:nvSpPr>
          <p:cNvPr id="3" name="Content Placeholder 2"/>
          <p:cNvSpPr>
            <a:spLocks noGrp="1"/>
          </p:cNvSpPr>
          <p:nvPr>
            <p:ph idx="1"/>
          </p:nvPr>
        </p:nvSpPr>
        <p:spPr/>
        <p:txBody>
          <a:bodyPr>
            <a:normAutofit fontScale="85000" lnSpcReduction="20000"/>
          </a:bodyPr>
          <a:lstStyle/>
          <a:p>
            <a:r>
              <a:rPr lang="en-GB" dirty="0" smtClean="0"/>
              <a:t>Linkage to SDG and alignment to Goal 3 </a:t>
            </a:r>
          </a:p>
          <a:p>
            <a:r>
              <a:rPr lang="en-GB" dirty="0" smtClean="0"/>
              <a:t>Strong national commitment to provide adequate oversight, legal frameworks, institutional and financial capacity </a:t>
            </a:r>
          </a:p>
          <a:p>
            <a:r>
              <a:rPr lang="en-GB" dirty="0" smtClean="0"/>
              <a:t>Integrated multi-level and multi-stakeholder approach with effective cultural governance (partnerships, civil society, private sector, interdepartmental cooperation, tiered government) needed to deliver multiple outcomes </a:t>
            </a:r>
            <a:r>
              <a:rPr lang="en-GB" dirty="0"/>
              <a:t>of </a:t>
            </a:r>
            <a:r>
              <a:rPr lang="en-GB" dirty="0" smtClean="0"/>
              <a:t>interventions</a:t>
            </a:r>
          </a:p>
          <a:p>
            <a:pPr lvl="1"/>
            <a:r>
              <a:rPr lang="en-GB" dirty="0" smtClean="0"/>
              <a:t>specifically </a:t>
            </a:r>
            <a:r>
              <a:rPr lang="en-GB" dirty="0"/>
              <a:t>cross border/ regional and south south;  </a:t>
            </a:r>
          </a:p>
          <a:p>
            <a:pPr lvl="1"/>
            <a:r>
              <a:rPr lang="en-GB" dirty="0"/>
              <a:t>significance of local level – local and regional governments critical for promoting inclusive </a:t>
            </a:r>
            <a:r>
              <a:rPr lang="en-GB" dirty="0" err="1"/>
              <a:t>sd</a:t>
            </a:r>
            <a:r>
              <a:rPr lang="en-GB" dirty="0"/>
              <a:t> within their territories; </a:t>
            </a:r>
            <a:endParaRPr lang="en-GB" dirty="0" smtClean="0"/>
          </a:p>
          <a:p>
            <a:pPr marL="0" indent="0">
              <a:buNone/>
            </a:pPr>
            <a:endParaRPr lang="en-GB" dirty="0"/>
          </a:p>
          <a:p>
            <a:endParaRPr lang="en-US" dirty="0"/>
          </a:p>
        </p:txBody>
      </p:sp>
    </p:spTree>
    <p:extLst>
      <p:ext uri="{BB962C8B-B14F-4D97-AF65-F5344CB8AC3E}">
        <p14:creationId xmlns:p14="http://schemas.microsoft.com/office/powerpoint/2010/main" val="77887719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Going forward</a:t>
            </a:r>
            <a:endParaRPr lang="en-US" dirty="0"/>
          </a:p>
        </p:txBody>
      </p:sp>
      <p:sp>
        <p:nvSpPr>
          <p:cNvPr id="3" name="Content Placeholder 2"/>
          <p:cNvSpPr>
            <a:spLocks noGrp="1"/>
          </p:cNvSpPr>
          <p:nvPr>
            <p:ph idx="1"/>
          </p:nvPr>
        </p:nvSpPr>
        <p:spPr/>
        <p:txBody>
          <a:bodyPr/>
          <a:lstStyle/>
          <a:p>
            <a:r>
              <a:rPr lang="en-US" dirty="0" smtClean="0"/>
              <a:t>New sustainable models in which the social, cultural, political and economic values coexist</a:t>
            </a:r>
            <a:endParaRPr lang="en-US" dirty="0"/>
          </a:p>
        </p:txBody>
      </p:sp>
    </p:spTree>
    <p:extLst>
      <p:ext uri="{BB962C8B-B14F-4D97-AF65-F5344CB8AC3E}">
        <p14:creationId xmlns:p14="http://schemas.microsoft.com/office/powerpoint/2010/main" val="904625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Messages from Personalities</a:t>
            </a:r>
            <a:endParaRPr lang="en-US" dirty="0"/>
          </a:p>
        </p:txBody>
      </p:sp>
      <p:sp>
        <p:nvSpPr>
          <p:cNvPr id="3" name="Content Placeholder 2"/>
          <p:cNvSpPr>
            <a:spLocks noGrp="1"/>
          </p:cNvSpPr>
          <p:nvPr>
            <p:ph idx="1"/>
          </p:nvPr>
        </p:nvSpPr>
        <p:spPr/>
        <p:txBody>
          <a:bodyPr/>
          <a:lstStyle/>
          <a:p>
            <a:r>
              <a:rPr lang="en-US" dirty="0" smtClean="0"/>
              <a:t>Ideas needed </a:t>
            </a:r>
            <a:endParaRPr lang="en-US" dirty="0"/>
          </a:p>
        </p:txBody>
      </p:sp>
    </p:spTree>
    <p:extLst>
      <p:ext uri="{BB962C8B-B14F-4D97-AF65-F5344CB8AC3E}">
        <p14:creationId xmlns:p14="http://schemas.microsoft.com/office/powerpoint/2010/main" val="160394287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538"/>
            <a:ext cx="8229600" cy="1143000"/>
          </a:xfrm>
        </p:spPr>
        <p:txBody>
          <a:bodyPr/>
          <a:lstStyle/>
          <a:p>
            <a:r>
              <a:rPr lang="en-US" dirty="0" smtClean="0"/>
              <a:t>SDGS  IMPLEMENTATION - </a:t>
            </a:r>
            <a:r>
              <a:rPr lang="en-US" dirty="0" err="1" smtClean="0"/>
              <a:t>eg</a:t>
            </a:r>
            <a:r>
              <a:rPr lang="en-US" dirty="0" smtClean="0"/>
              <a:t>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87542766"/>
              </p:ext>
            </p:extLst>
          </p:nvPr>
        </p:nvGraphicFramePr>
        <p:xfrm>
          <a:off x="1" y="1179088"/>
          <a:ext cx="9143999" cy="6072613"/>
        </p:xfrm>
        <a:graphic>
          <a:graphicData uri="http://schemas.openxmlformats.org/drawingml/2006/table">
            <a:tbl>
              <a:tblPr firstRow="1" bandRow="1">
                <a:tableStyleId>{5C22544A-7EE6-4342-B048-85BDC9FD1C3A}</a:tableStyleId>
              </a:tblPr>
              <a:tblGrid>
                <a:gridCol w="1473199"/>
                <a:gridCol w="1814531"/>
                <a:gridCol w="1309955"/>
                <a:gridCol w="3581114"/>
                <a:gridCol w="965200"/>
              </a:tblGrid>
              <a:tr h="1509672">
                <a:tc>
                  <a:txBody>
                    <a:bodyPr/>
                    <a:lstStyle/>
                    <a:p>
                      <a:r>
                        <a:rPr lang="en-US" dirty="0" smtClean="0"/>
                        <a:t>SDGs</a:t>
                      </a:r>
                      <a:endParaRPr lang="en-US" dirty="0"/>
                    </a:p>
                  </a:txBody>
                  <a:tcPr/>
                </a:tc>
                <a:tc>
                  <a:txBody>
                    <a:bodyPr/>
                    <a:lstStyle/>
                    <a:p>
                      <a:r>
                        <a:rPr lang="en-US" dirty="0" smtClean="0"/>
                        <a:t>Targets related to 2005</a:t>
                      </a:r>
                      <a:r>
                        <a:rPr lang="en-US" baseline="0" dirty="0" smtClean="0"/>
                        <a:t> Convention </a:t>
                      </a:r>
                      <a:endParaRPr lang="en-US" dirty="0"/>
                    </a:p>
                  </a:txBody>
                  <a:tcPr/>
                </a:tc>
                <a:tc>
                  <a:txBody>
                    <a:bodyPr/>
                    <a:lstStyle/>
                    <a:p>
                      <a:r>
                        <a:rPr lang="en-US" dirty="0" smtClean="0"/>
                        <a:t>Convention</a:t>
                      </a:r>
                      <a:r>
                        <a:rPr lang="en-US" baseline="0" dirty="0" smtClean="0"/>
                        <a:t> Goals </a:t>
                      </a:r>
                      <a:endParaRPr lang="en-US" dirty="0"/>
                    </a:p>
                  </a:txBody>
                  <a:tcPr/>
                </a:tc>
                <a:tc>
                  <a:txBody>
                    <a:bodyPr/>
                    <a:lstStyle/>
                    <a:p>
                      <a:r>
                        <a:rPr lang="en-US" dirty="0" smtClean="0"/>
                        <a:t>QPR</a:t>
                      </a:r>
                      <a:r>
                        <a:rPr lang="en-US" baseline="0" dirty="0" smtClean="0"/>
                        <a:t> Evidence</a:t>
                      </a:r>
                      <a:endParaRPr lang="en-US" dirty="0"/>
                    </a:p>
                  </a:txBody>
                  <a:tcPr/>
                </a:tc>
                <a:tc>
                  <a:txBody>
                    <a:bodyPr/>
                    <a:lstStyle/>
                    <a:p>
                      <a:r>
                        <a:rPr lang="en-US" dirty="0" smtClean="0"/>
                        <a:t>Interesting</a:t>
                      </a:r>
                      <a:r>
                        <a:rPr lang="en-US" baseline="0" dirty="0" smtClean="0"/>
                        <a:t> case studies </a:t>
                      </a:r>
                      <a:endParaRPr lang="en-US" dirty="0"/>
                    </a:p>
                  </a:txBody>
                  <a:tcPr/>
                </a:tc>
              </a:tr>
              <a:tr h="456294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effectLst/>
                          <a:latin typeface="+mn-lt"/>
                          <a:ea typeface="+mn-ea"/>
                          <a:cs typeface="+mn-cs"/>
                        </a:rPr>
                        <a:t>SDG 4. Ensure inclusive and equitable quality education and promote lifelong learning opportunities for all </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4.4</a:t>
                      </a:r>
                      <a:br>
                        <a:rPr lang="en-US" sz="1800" kern="1200" dirty="0" smtClean="0">
                          <a:solidFill>
                            <a:schemeClr val="dk1"/>
                          </a:solidFill>
                          <a:effectLst/>
                          <a:latin typeface="+mn-lt"/>
                          <a:ea typeface="+mn-ea"/>
                          <a:cs typeface="+mn-cs"/>
                        </a:rPr>
                      </a:br>
                      <a:r>
                        <a:rPr lang="en-US" sz="1800" kern="1200" dirty="0" smtClean="0">
                          <a:solidFill>
                            <a:schemeClr val="dk1"/>
                          </a:solidFill>
                          <a:effectLst/>
                          <a:latin typeface="+mn-lt"/>
                          <a:ea typeface="+mn-ea"/>
                          <a:cs typeface="+mn-cs"/>
                        </a:rPr>
                        <a:t>By 2030, substantially increase the number of youth and adults who have relevant skills, including technical and vocational skills, for employment, decent jobs and entrepreneurship </a:t>
                      </a:r>
                      <a:endParaRPr lang="en-US"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Goal 3. Integrate culture in sustainable development frameworks </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Argentina’s formation of cultural professional to nourish creativity and innovation; Brazils </a:t>
                      </a:r>
                      <a:r>
                        <a:rPr lang="en-US" sz="1800" dirty="0" err="1" smtClean="0"/>
                        <a:t>Cultura</a:t>
                      </a:r>
                      <a:r>
                        <a:rPr lang="en-US" sz="1800" dirty="0" smtClean="0"/>
                        <a:t> viva programme; Cambodia’s training to cv and </a:t>
                      </a:r>
                      <a:r>
                        <a:rPr lang="en-US" sz="1800" dirty="0" err="1" smtClean="0"/>
                        <a:t>govt</a:t>
                      </a:r>
                      <a:r>
                        <a:rPr lang="en-US" sz="1800" dirty="0" smtClean="0"/>
                        <a:t> on C; Chile’s  CECREA promoting development of creative learning processes and creative skills for young people (7 -19 </a:t>
                      </a:r>
                      <a:r>
                        <a:rPr lang="en-US" sz="1800" dirty="0" err="1" smtClean="0"/>
                        <a:t>yrs</a:t>
                      </a:r>
                      <a:r>
                        <a:rPr lang="en-US" sz="1800" dirty="0" smtClean="0"/>
                        <a:t>); Palestine’s Create Cultural Spaces and Community Development; Uruguay’s </a:t>
                      </a:r>
                      <a:r>
                        <a:rPr lang="en-US" sz="1800" dirty="0" err="1" smtClean="0"/>
                        <a:t>Urbano</a:t>
                      </a:r>
                      <a:r>
                        <a:rPr lang="en-US" sz="1800" dirty="0" smtClean="0"/>
                        <a:t> Cultural Centre to empower homeless through education and cultural production</a:t>
                      </a:r>
                    </a:p>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670660558"/>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work continues …</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892715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180" y="2540"/>
            <a:ext cx="7620000" cy="1143000"/>
          </a:xfrm>
        </p:spPr>
        <p:txBody>
          <a:bodyPr/>
          <a:lstStyle/>
          <a:p>
            <a:pPr algn="l"/>
            <a:r>
              <a:rPr lang="en-US" sz="2800" dirty="0"/>
              <a:t>8.1.1 National sustainable development policies and </a:t>
            </a:r>
            <a:r>
              <a:rPr lang="en-US" sz="2800" dirty="0" smtClean="0"/>
              <a:t>plans </a:t>
            </a:r>
            <a:r>
              <a:rPr lang="en-US" sz="2800" dirty="0"/>
              <a:t>that </a:t>
            </a:r>
            <a:r>
              <a:rPr lang="en-US" sz="2800" dirty="0" smtClean="0"/>
              <a:t>integrate culture</a:t>
            </a:r>
            <a:endParaRPr lang="en-US" sz="2800" dirty="0"/>
          </a:p>
        </p:txBody>
      </p:sp>
      <p:sp>
        <p:nvSpPr>
          <p:cNvPr id="3" name="Content Placeholder 2"/>
          <p:cNvSpPr>
            <a:spLocks noGrp="1"/>
          </p:cNvSpPr>
          <p:nvPr>
            <p:ph idx="1"/>
          </p:nvPr>
        </p:nvSpPr>
        <p:spPr>
          <a:xfrm>
            <a:off x="0" y="1145540"/>
            <a:ext cx="9144000" cy="5455920"/>
          </a:xfrm>
        </p:spPr>
        <p:txBody>
          <a:bodyPr>
            <a:noAutofit/>
          </a:bodyPr>
          <a:lstStyle/>
          <a:p>
            <a:pPr marL="57150" lvl="1" indent="0">
              <a:buClr>
                <a:schemeClr val="accent1"/>
              </a:buClr>
              <a:buNone/>
            </a:pPr>
            <a:r>
              <a:rPr lang="en-US" sz="1800" b="1" dirty="0" smtClean="0"/>
              <a:t>Coordination mechanism are established with relevant public authorities from diff sectors and levels of </a:t>
            </a:r>
            <a:r>
              <a:rPr lang="en-US" sz="1800" b="1" dirty="0" err="1" smtClean="0"/>
              <a:t>govt</a:t>
            </a:r>
            <a:r>
              <a:rPr lang="en-US" sz="1600" b="1" dirty="0" smtClean="0">
                <a:solidFill>
                  <a:srgbClr val="FF0000"/>
                </a:solidFill>
              </a:rPr>
              <a:t>: mostly re sectors; seldom re levels: </a:t>
            </a:r>
          </a:p>
          <a:p>
            <a:pPr marL="342900" lvl="1">
              <a:buClr>
                <a:schemeClr val="accent1"/>
              </a:buClr>
            </a:pPr>
            <a:r>
              <a:rPr lang="en-US" sz="1600" b="1" dirty="0" smtClean="0"/>
              <a:t>Argentina</a:t>
            </a:r>
            <a:r>
              <a:rPr lang="en-US" sz="1600" dirty="0" smtClean="0"/>
              <a:t>’s inter-ministerial working process;</a:t>
            </a:r>
            <a:r>
              <a:rPr lang="en-US" sz="1600" b="1" dirty="0" smtClean="0"/>
              <a:t> Austria’s </a:t>
            </a:r>
            <a:r>
              <a:rPr lang="en-US" sz="1600" dirty="0" smtClean="0"/>
              <a:t>Leader Transnational Project with Agriculture, Forestry, Environment, Water for rural development;</a:t>
            </a:r>
            <a:r>
              <a:rPr lang="en-US" sz="1600" b="1" dirty="0" smtClean="0"/>
              <a:t> Brazil’s </a:t>
            </a:r>
            <a:r>
              <a:rPr lang="en-US" sz="1600" dirty="0" smtClean="0"/>
              <a:t>12 ministries with 23 institutions coordination of local productive arrangements in culture;  Cambodia’s many Ministries invited to discussions on NPC;  </a:t>
            </a:r>
            <a:r>
              <a:rPr lang="en-US" sz="1600" b="1" dirty="0" smtClean="0"/>
              <a:t>Chile</a:t>
            </a:r>
            <a:r>
              <a:rPr lang="en-US" sz="1600" dirty="0" smtClean="0"/>
              <a:t> (inter-ministerial committee for promotion of the creative economy but relation to SD not clear); </a:t>
            </a:r>
            <a:r>
              <a:rPr lang="en-US" sz="1600" b="1" dirty="0" smtClean="0"/>
              <a:t>Costa Ric</a:t>
            </a:r>
            <a:r>
              <a:rPr lang="en-US" sz="1600" dirty="0" smtClean="0"/>
              <a:t>a set up a unit of Culture and Economics</a:t>
            </a:r>
            <a:r>
              <a:rPr lang="en-US" sz="1600" b="1" dirty="0" smtClean="0"/>
              <a:t>; </a:t>
            </a:r>
            <a:r>
              <a:rPr lang="en-US" sz="1600" b="1" dirty="0"/>
              <a:t>K</a:t>
            </a:r>
            <a:r>
              <a:rPr lang="en-US" sz="1600" b="1" dirty="0" smtClean="0"/>
              <a:t>enya </a:t>
            </a:r>
            <a:r>
              <a:rPr lang="en-US" sz="1600" dirty="0" smtClean="0"/>
              <a:t>vision 2030 </a:t>
            </a:r>
            <a:r>
              <a:rPr lang="en-US" sz="1600" dirty="0" err="1" smtClean="0"/>
              <a:t>eg</a:t>
            </a:r>
            <a:r>
              <a:rPr lang="en-US" sz="1600" dirty="0" smtClean="0"/>
              <a:t> of lack of awareness of importance and role of CSD by key policy makers but Education policy and information and communication policy both recognises culture as important for development and Foreign Affairs cultural diplomacy – culture strategy for bi/multilateral relations; </a:t>
            </a:r>
            <a:r>
              <a:rPr lang="en-US" sz="1600" b="1" dirty="0" smtClean="0">
                <a:solidFill>
                  <a:srgbClr val="0000FF"/>
                </a:solidFill>
              </a:rPr>
              <a:t>Latvia(</a:t>
            </a:r>
            <a:r>
              <a:rPr lang="en-US" sz="1600" b="1" i="1" dirty="0" err="1" smtClean="0">
                <a:solidFill>
                  <a:srgbClr val="0000FF"/>
                </a:solidFill>
              </a:rPr>
              <a:t>Examplar</a:t>
            </a:r>
            <a:r>
              <a:rPr lang="en-US" sz="1600" b="1" i="1" dirty="0" smtClean="0">
                <a:solidFill>
                  <a:srgbClr val="0000FF"/>
                </a:solidFill>
              </a:rPr>
              <a:t>) </a:t>
            </a:r>
            <a:r>
              <a:rPr lang="en-US" sz="1600" b="1" dirty="0" smtClean="0">
                <a:solidFill>
                  <a:srgbClr val="0000FF"/>
                </a:solidFill>
              </a:rPr>
              <a:t>has a cross-sectoral coordination centre with social and cooperation partners of government ministries, planning regions and local </a:t>
            </a:r>
            <a:r>
              <a:rPr lang="en-US" sz="1600" b="1" dirty="0" err="1" smtClean="0">
                <a:solidFill>
                  <a:srgbClr val="0000FF"/>
                </a:solidFill>
              </a:rPr>
              <a:t>govt</a:t>
            </a:r>
            <a:r>
              <a:rPr lang="en-US" sz="1600" b="1" dirty="0" smtClean="0">
                <a:solidFill>
                  <a:srgbClr val="0000FF"/>
                </a:solidFill>
              </a:rPr>
              <a:t>;</a:t>
            </a:r>
            <a:r>
              <a:rPr lang="en-US" sz="1600" dirty="0" smtClean="0">
                <a:solidFill>
                  <a:srgbClr val="0000FF"/>
                </a:solidFill>
              </a:rPr>
              <a:t> </a:t>
            </a:r>
            <a:r>
              <a:rPr lang="en-US" sz="1600" b="1" dirty="0" smtClean="0"/>
              <a:t>Lithuania’</a:t>
            </a:r>
            <a:r>
              <a:rPr lang="en-US" sz="1600" dirty="0" smtClean="0"/>
              <a:t>s action plan has coordination partners in education and science, economy, interior affairs, agriculture, transport and communication, social affairs and culture:  </a:t>
            </a:r>
            <a:r>
              <a:rPr lang="en-US" sz="1600" b="1" dirty="0" smtClean="0">
                <a:solidFill>
                  <a:srgbClr val="0000FF"/>
                </a:solidFill>
              </a:rPr>
              <a:t>Mexico's ‘National Movement for cultural diversity’ has 19 </a:t>
            </a:r>
            <a:r>
              <a:rPr lang="en-US" sz="1600" b="1" dirty="0" err="1" smtClean="0">
                <a:solidFill>
                  <a:srgbClr val="0000FF"/>
                </a:solidFill>
              </a:rPr>
              <a:t>govt</a:t>
            </a:r>
            <a:r>
              <a:rPr lang="en-US" sz="1600" b="1" dirty="0" smtClean="0">
                <a:solidFill>
                  <a:srgbClr val="0000FF"/>
                </a:solidFill>
              </a:rPr>
              <a:t> bodies participating;</a:t>
            </a:r>
            <a:r>
              <a:rPr lang="en-US" sz="1600" b="1" dirty="0" smtClean="0"/>
              <a:t> Namibia </a:t>
            </a:r>
            <a:r>
              <a:rPr lang="en-US" sz="1600" dirty="0" smtClean="0"/>
              <a:t>making progress on other ministries support for culture; </a:t>
            </a:r>
            <a:r>
              <a:rPr lang="en-US" sz="1600" b="1" dirty="0" smtClean="0"/>
              <a:t>Greece</a:t>
            </a:r>
            <a:r>
              <a:rPr lang="en-US" sz="1600" dirty="0" smtClean="0"/>
              <a:t> through Hellenic Ministry of Economy and development with culture and sports 8 priority sectors for new operational programme competitiveness entrepreneurship innovation 2014-2020)</a:t>
            </a:r>
            <a:r>
              <a:rPr lang="en-US" sz="1600" b="1" dirty="0" smtClean="0"/>
              <a:t>; Indonesia </a:t>
            </a:r>
            <a:r>
              <a:rPr lang="en-US" sz="1600" dirty="0" smtClean="0"/>
              <a:t>– coordinating ministry for human and culture development and creative economy agency as part of NMTD plan; </a:t>
            </a:r>
            <a:r>
              <a:rPr lang="en-US" sz="1600" b="1" dirty="0" smtClean="0"/>
              <a:t> Uruguay </a:t>
            </a:r>
            <a:r>
              <a:rPr lang="en-US" sz="1600" dirty="0" smtClean="0"/>
              <a:t>National Directorate of Culture coordinated a number of actions with departments directorates – institutional framework for public cultural policies; </a:t>
            </a:r>
            <a:r>
              <a:rPr lang="en-US" sz="1600" dirty="0"/>
              <a:t>;  </a:t>
            </a:r>
            <a:r>
              <a:rPr lang="en-US" sz="1600" b="1" dirty="0"/>
              <a:t>Vietnam</a:t>
            </a:r>
            <a:r>
              <a:rPr lang="en-US" sz="1600" dirty="0"/>
              <a:t>’s raising social awareness on role and position of CCIs/ workshops on </a:t>
            </a:r>
            <a:r>
              <a:rPr lang="en-US" sz="1600" dirty="0" smtClean="0"/>
              <a:t>convention with NGOs, civil society, government and individuals</a:t>
            </a:r>
            <a:r>
              <a:rPr lang="en-US" sz="1600" b="1" dirty="0" smtClean="0"/>
              <a:t>; New Zealand </a:t>
            </a:r>
            <a:r>
              <a:rPr lang="en-US" sz="1600" dirty="0" smtClean="0"/>
              <a:t>has many partners for the Creative New Zealand programme; </a:t>
            </a:r>
            <a:r>
              <a:rPr lang="en-US" sz="1600" b="1" dirty="0" smtClean="0"/>
              <a:t>Slovakia'</a:t>
            </a:r>
            <a:r>
              <a:rPr lang="en-US" sz="1600" dirty="0" smtClean="0"/>
              <a:t>s Strategy for the development of the Creative industries has other ministries involved;</a:t>
            </a:r>
            <a:r>
              <a:rPr lang="en-US" sz="1600" b="1" dirty="0" smtClean="0"/>
              <a:t> Zimbabwe </a:t>
            </a:r>
            <a:r>
              <a:rPr lang="en-US" sz="1600" dirty="0" smtClean="0"/>
              <a:t>culture in SD obligation in no of ministries </a:t>
            </a:r>
          </a:p>
          <a:p>
            <a:pPr lvl="1"/>
            <a:endParaRPr lang="en-US" sz="1800" dirty="0" smtClean="0"/>
          </a:p>
        </p:txBody>
      </p:sp>
    </p:spTree>
    <p:extLst>
      <p:ext uri="{BB962C8B-B14F-4D97-AF65-F5344CB8AC3E}">
        <p14:creationId xmlns:p14="http://schemas.microsoft.com/office/powerpoint/2010/main" val="362946476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558"/>
            <a:ext cx="7620000" cy="1143000"/>
          </a:xfrm>
        </p:spPr>
        <p:txBody>
          <a:bodyPr>
            <a:normAutofit/>
          </a:bodyPr>
          <a:lstStyle/>
          <a:p>
            <a:pPr algn="l"/>
            <a:r>
              <a:rPr lang="en-US" sz="2800" dirty="0"/>
              <a:t>8.1.2 Policies and measures support regional equity in the distribution of cultural </a:t>
            </a:r>
            <a:r>
              <a:rPr lang="en-US" sz="2800" dirty="0" smtClean="0"/>
              <a:t>resources</a:t>
            </a:r>
            <a:endParaRPr lang="en-US" sz="2800" dirty="0"/>
          </a:p>
        </p:txBody>
      </p:sp>
      <p:sp>
        <p:nvSpPr>
          <p:cNvPr id="3" name="Content Placeholder 2"/>
          <p:cNvSpPr>
            <a:spLocks noGrp="1"/>
          </p:cNvSpPr>
          <p:nvPr>
            <p:ph idx="1"/>
          </p:nvPr>
        </p:nvSpPr>
        <p:spPr>
          <a:xfrm>
            <a:off x="152400" y="1285558"/>
            <a:ext cx="8674100" cy="3749040"/>
          </a:xfrm>
        </p:spPr>
        <p:txBody>
          <a:bodyPr>
            <a:noAutofit/>
          </a:bodyPr>
          <a:lstStyle/>
          <a:p>
            <a:pPr marL="457200" lvl="1" indent="0">
              <a:buNone/>
            </a:pPr>
            <a:r>
              <a:rPr lang="en-US" sz="1900" b="1" dirty="0" smtClean="0"/>
              <a:t>Regional %/or rural development plans integrate culture</a:t>
            </a:r>
            <a:r>
              <a:rPr lang="en-US" sz="1900" dirty="0" smtClean="0"/>
              <a:t>: </a:t>
            </a:r>
            <a:endParaRPr lang="en-US" sz="1900" dirty="0"/>
          </a:p>
          <a:p>
            <a:pPr lvl="1"/>
            <a:r>
              <a:rPr lang="en-US" sz="1900" b="1" dirty="0" smtClean="0"/>
              <a:t>Lithuani</a:t>
            </a:r>
            <a:r>
              <a:rPr lang="en-US" sz="1900" dirty="0" smtClean="0"/>
              <a:t>a with regional culture development programme 2012-20 (not sure how rural); </a:t>
            </a:r>
            <a:r>
              <a:rPr lang="en-US" sz="1900" b="1" dirty="0" smtClean="0">
                <a:solidFill>
                  <a:srgbClr val="0000FF"/>
                </a:solidFill>
              </a:rPr>
              <a:t>Vietnam national targeted programme on new rural construction period 2010-2020  (culture target and means of SD (driver/ enabler)</a:t>
            </a:r>
            <a:r>
              <a:rPr lang="en-US" sz="1900" dirty="0" smtClean="0"/>
              <a:t>; </a:t>
            </a:r>
            <a:r>
              <a:rPr lang="en-US" sz="1900" b="1" dirty="0" smtClean="0"/>
              <a:t>Austria</a:t>
            </a:r>
            <a:r>
              <a:rPr lang="en-US" sz="1900" dirty="0" smtClean="0"/>
              <a:t>’s Leader Transnational Culture  for rural regions; </a:t>
            </a:r>
            <a:r>
              <a:rPr lang="en-US" sz="1900" b="1" dirty="0" smtClean="0"/>
              <a:t>Kenya</a:t>
            </a:r>
            <a:r>
              <a:rPr lang="en-US" sz="1900" dirty="0" smtClean="0"/>
              <a:t>’s regional drama and music festivals</a:t>
            </a:r>
            <a:r>
              <a:rPr lang="en-US" sz="1900" b="1" dirty="0" smtClean="0"/>
              <a:t>; </a:t>
            </a:r>
            <a:r>
              <a:rPr lang="en-US" sz="1900" b="1" dirty="0"/>
              <a:t>Belarus</a:t>
            </a:r>
            <a:r>
              <a:rPr lang="en-US" sz="1900" dirty="0"/>
              <a:t>’ state programme 2011-2015 over 800 </a:t>
            </a:r>
            <a:r>
              <a:rPr lang="en-US" sz="1900" dirty="0" err="1"/>
              <a:t>bn</a:t>
            </a:r>
            <a:r>
              <a:rPr lang="en-US" sz="1900" dirty="0"/>
              <a:t> </a:t>
            </a:r>
            <a:r>
              <a:rPr lang="en-US" sz="1900" dirty="0" err="1"/>
              <a:t>roubles</a:t>
            </a:r>
            <a:r>
              <a:rPr lang="en-US" sz="1900" dirty="0"/>
              <a:t> </a:t>
            </a:r>
            <a:r>
              <a:rPr lang="en-US" sz="1900" dirty="0" smtClean="0"/>
              <a:t>allocated from republican and local budgets; </a:t>
            </a:r>
            <a:r>
              <a:rPr lang="en-US" sz="1900" b="1" dirty="0" smtClean="0"/>
              <a:t>Argentina</a:t>
            </a:r>
            <a:r>
              <a:rPr lang="en-US" sz="1900" dirty="0" smtClean="0"/>
              <a:t>’s MICA; </a:t>
            </a:r>
            <a:r>
              <a:rPr lang="en-US" sz="1900" b="1" dirty="0" smtClean="0"/>
              <a:t>Chile</a:t>
            </a:r>
            <a:r>
              <a:rPr lang="en-US" sz="1900" dirty="0" smtClean="0"/>
              <a:t>’s </a:t>
            </a:r>
            <a:r>
              <a:rPr lang="en-US" sz="1900" dirty="0" err="1" smtClean="0"/>
              <a:t>Micsur</a:t>
            </a:r>
            <a:r>
              <a:rPr lang="en-US" sz="1900" dirty="0" smtClean="0"/>
              <a:t> / </a:t>
            </a:r>
            <a:r>
              <a:rPr lang="en-US" sz="1900" dirty="0" err="1" smtClean="0"/>
              <a:t>Mercosur</a:t>
            </a:r>
            <a:r>
              <a:rPr lang="en-US" sz="1900" dirty="0" smtClean="0"/>
              <a:t> – festivals, fairs and international markets;</a:t>
            </a:r>
            <a:r>
              <a:rPr lang="en-US" sz="1900" b="1" dirty="0" smtClean="0"/>
              <a:t> Denmark’s </a:t>
            </a:r>
            <a:r>
              <a:rPr lang="en-US" sz="1900" dirty="0" smtClean="0"/>
              <a:t>Baltic Centre for Media Excellency; </a:t>
            </a:r>
            <a:r>
              <a:rPr lang="en-US" sz="1900" b="1" dirty="0" smtClean="0"/>
              <a:t>Finland</a:t>
            </a:r>
            <a:r>
              <a:rPr lang="en-US" sz="1900" dirty="0" smtClean="0"/>
              <a:t>’s (with Iceland, Norway, Sweden and Denmark) Nordic Cultural Fund, Creative Nordic region; </a:t>
            </a:r>
            <a:r>
              <a:rPr lang="en-US" sz="1900" b="1" dirty="0">
                <a:solidFill>
                  <a:srgbClr val="0000FF"/>
                </a:solidFill>
              </a:rPr>
              <a:t>Cyprus’s Programme for regional cultural development</a:t>
            </a:r>
            <a:r>
              <a:rPr lang="en-US" sz="1900" dirty="0" smtClean="0"/>
              <a:t>; </a:t>
            </a:r>
            <a:r>
              <a:rPr lang="en-US" sz="1900" b="1" dirty="0" smtClean="0"/>
              <a:t>Georgia</a:t>
            </a:r>
            <a:r>
              <a:rPr lang="en-US" sz="1900" dirty="0" smtClean="0"/>
              <a:t>’s EU Eastern Partnership Culture and Creativity Programme – regional initiatives to demonstrate positive cultural contributions to eco development, social inclusion, conflict resolution and intercultural dialogue; </a:t>
            </a:r>
            <a:r>
              <a:rPr lang="en-US" sz="1900" b="1" dirty="0" smtClean="0"/>
              <a:t>Greece</a:t>
            </a:r>
            <a:r>
              <a:rPr lang="en-US" sz="1900" dirty="0" smtClean="0"/>
              <a:t>’s cultural cooperation in European, Mediterranean, Adriatic and south East European and Black Sea regions;</a:t>
            </a:r>
            <a:r>
              <a:rPr lang="en-US" sz="1900" b="1" dirty="0" smtClean="0"/>
              <a:t> Latvia’s </a:t>
            </a:r>
            <a:r>
              <a:rPr lang="en-US" sz="1900" dirty="0" smtClean="0"/>
              <a:t>regional policy guidelines, NDPC, </a:t>
            </a:r>
          </a:p>
          <a:p>
            <a:pPr lvl="1"/>
            <a:r>
              <a:rPr lang="en-US" sz="1900" b="1" dirty="0" smtClean="0">
                <a:solidFill>
                  <a:srgbClr val="0000FF"/>
                </a:solidFill>
              </a:rPr>
              <a:t>See also added South-South Exchanges </a:t>
            </a:r>
          </a:p>
          <a:p>
            <a:pPr lvl="1"/>
            <a:endParaRPr lang="en-US" sz="1900" dirty="0" smtClean="0"/>
          </a:p>
        </p:txBody>
      </p:sp>
    </p:spTree>
    <p:extLst>
      <p:ext uri="{BB962C8B-B14F-4D97-AF65-F5344CB8AC3E}">
        <p14:creationId xmlns:p14="http://schemas.microsoft.com/office/powerpoint/2010/main" val="49360818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558"/>
            <a:ext cx="7620000" cy="1143000"/>
          </a:xfrm>
        </p:spPr>
        <p:txBody>
          <a:bodyPr>
            <a:normAutofit/>
          </a:bodyPr>
          <a:lstStyle/>
          <a:p>
            <a:pPr algn="l"/>
            <a:r>
              <a:rPr lang="en-US" sz="2800" dirty="0"/>
              <a:t>8.1.2 Policies and measures support regional equity in the distribution of cultural </a:t>
            </a:r>
            <a:r>
              <a:rPr lang="en-US" sz="2800" dirty="0" smtClean="0"/>
              <a:t>resources</a:t>
            </a:r>
            <a:endParaRPr lang="en-US" sz="2800" dirty="0"/>
          </a:p>
        </p:txBody>
      </p:sp>
      <p:sp>
        <p:nvSpPr>
          <p:cNvPr id="3" name="Content Placeholder 2"/>
          <p:cNvSpPr>
            <a:spLocks noGrp="1"/>
          </p:cNvSpPr>
          <p:nvPr>
            <p:ph idx="1"/>
          </p:nvPr>
        </p:nvSpPr>
        <p:spPr>
          <a:xfrm>
            <a:off x="152400" y="1285558"/>
            <a:ext cx="8839200" cy="3749040"/>
          </a:xfrm>
        </p:spPr>
        <p:txBody>
          <a:bodyPr>
            <a:normAutofit fontScale="25000" lnSpcReduction="20000"/>
          </a:bodyPr>
          <a:lstStyle/>
          <a:p>
            <a:pPr marL="0" indent="0">
              <a:buNone/>
            </a:pPr>
            <a:r>
              <a:rPr lang="en-US" sz="7200" b="1" dirty="0" smtClean="0"/>
              <a:t>Financial support mechanisms for cultural facilitates, infrastructure and local cultural enterprises in disadvantaged regional/ rural areas</a:t>
            </a:r>
            <a:r>
              <a:rPr lang="en-US" sz="6400" b="1" dirty="0" smtClean="0"/>
              <a:t>: </a:t>
            </a:r>
          </a:p>
          <a:p>
            <a:r>
              <a:rPr lang="en-US" sz="6400" b="1" dirty="0" smtClean="0"/>
              <a:t>Belarus</a:t>
            </a:r>
            <a:r>
              <a:rPr lang="en-US" sz="6400" dirty="0" smtClean="0"/>
              <a:t>’ new funding mechanisms for cultural organisations;  </a:t>
            </a:r>
            <a:r>
              <a:rPr lang="en-US" sz="6400" b="1" dirty="0" smtClean="0"/>
              <a:t>Swaziland </a:t>
            </a:r>
            <a:r>
              <a:rPr lang="en-US" sz="6400" dirty="0" smtClean="0"/>
              <a:t>indicator that able to make a living and meet NDS objectives through A&amp;C (not clear if F. support for this); </a:t>
            </a:r>
            <a:r>
              <a:rPr lang="en-US" sz="6400" b="1" dirty="0" smtClean="0"/>
              <a:t>Vietnam</a:t>
            </a:r>
            <a:r>
              <a:rPr lang="en-US" sz="6400" dirty="0" smtClean="0"/>
              <a:t> new financing mechanisms for non state entities to receive funding to stimulate creativity, business development and audience development; </a:t>
            </a:r>
            <a:r>
              <a:rPr lang="en-US" sz="6400" dirty="0"/>
              <a:t>; </a:t>
            </a:r>
            <a:r>
              <a:rPr lang="en-US" sz="6400" b="1" dirty="0">
                <a:solidFill>
                  <a:srgbClr val="0000FF"/>
                </a:solidFill>
              </a:rPr>
              <a:t>Slovakia’s grant scheme for culture of disadvantaged sections of community</a:t>
            </a:r>
            <a:r>
              <a:rPr lang="en-US" sz="6400" b="1" dirty="0" smtClean="0">
                <a:solidFill>
                  <a:srgbClr val="0000FF"/>
                </a:solidFill>
              </a:rPr>
              <a:t>; </a:t>
            </a:r>
            <a:r>
              <a:rPr lang="en-US" sz="6400" b="1" dirty="0" smtClean="0"/>
              <a:t>Austria</a:t>
            </a:r>
            <a:r>
              <a:rPr lang="en-US" sz="6400" dirty="0" smtClean="0"/>
              <a:t>’s creative </a:t>
            </a:r>
            <a:r>
              <a:rPr lang="en-US" sz="6400" dirty="0"/>
              <a:t>industries </a:t>
            </a:r>
            <a:r>
              <a:rPr lang="en-US" sz="6400" dirty="0" smtClean="0"/>
              <a:t>voucher and tax incentive;</a:t>
            </a:r>
            <a:r>
              <a:rPr lang="en-US" sz="6400" b="1" dirty="0" smtClean="0"/>
              <a:t> </a:t>
            </a:r>
            <a:r>
              <a:rPr lang="en-US" sz="6400" b="1" dirty="0"/>
              <a:t>Belarus</a:t>
            </a:r>
            <a:r>
              <a:rPr lang="en-US" sz="6400" dirty="0"/>
              <a:t>’ state programme 2011-2015 over 800 </a:t>
            </a:r>
            <a:r>
              <a:rPr lang="en-US" sz="6400" dirty="0" err="1"/>
              <a:t>bn</a:t>
            </a:r>
            <a:r>
              <a:rPr lang="en-US" sz="6400" dirty="0"/>
              <a:t> </a:t>
            </a:r>
            <a:r>
              <a:rPr lang="en-US" sz="6400" dirty="0" err="1"/>
              <a:t>roubles</a:t>
            </a:r>
            <a:r>
              <a:rPr lang="en-US" sz="6400" dirty="0"/>
              <a:t> allocated – evidence on number of activities and institutions supported; </a:t>
            </a:r>
            <a:r>
              <a:rPr lang="en-US" sz="6400" b="1" dirty="0"/>
              <a:t>Brazil’s</a:t>
            </a:r>
            <a:r>
              <a:rPr lang="en-US" sz="6400" dirty="0"/>
              <a:t> Incentives for Cultural Projects (Fiscal incentive or patronage) </a:t>
            </a:r>
            <a:r>
              <a:rPr lang="en-US" sz="6400" dirty="0" smtClean="0"/>
              <a:t>mechanisms </a:t>
            </a:r>
            <a:r>
              <a:rPr lang="en-US" sz="6400" dirty="0"/>
              <a:t>of national programme of support to culture </a:t>
            </a:r>
            <a:r>
              <a:rPr lang="en-US" sz="6400" dirty="0" smtClean="0"/>
              <a:t>; </a:t>
            </a:r>
            <a:r>
              <a:rPr lang="en-US" sz="6400" b="1" dirty="0"/>
              <a:t>Argentina</a:t>
            </a:r>
            <a:r>
              <a:rPr lang="en-US" sz="6400" dirty="0"/>
              <a:t>’s Law no 2264/2006 which establishes Regime for Cultural Promotion (city of BA – portion of business turnover tax can be paid to cultural organisations – promotion of culture is a necessary investment for the social development of the </a:t>
            </a:r>
            <a:r>
              <a:rPr lang="en-US" sz="6400" dirty="0" smtClean="0"/>
              <a:t>community; </a:t>
            </a:r>
            <a:r>
              <a:rPr lang="en-US" sz="6400" b="1" dirty="0"/>
              <a:t>Belarus</a:t>
            </a:r>
            <a:r>
              <a:rPr lang="en-US" sz="6400" dirty="0"/>
              <a:t>’ vocational training for </a:t>
            </a:r>
            <a:r>
              <a:rPr lang="en-US" sz="6400" dirty="0" smtClean="0"/>
              <a:t>culture; </a:t>
            </a:r>
            <a:r>
              <a:rPr lang="en-US" sz="6400" b="1" dirty="0"/>
              <a:t>Brazil’</a:t>
            </a:r>
            <a:r>
              <a:rPr lang="en-US" sz="6400" dirty="0" smtClean="0"/>
              <a:t>s culture voucher; </a:t>
            </a:r>
            <a:r>
              <a:rPr lang="en-US" sz="6400" b="1" dirty="0"/>
              <a:t>Bulgaria</a:t>
            </a:r>
            <a:r>
              <a:rPr lang="en-US" sz="6400" dirty="0"/>
              <a:t>’s innovation strategy for smart specialization specific support to SMEs with women leadership as part of gender equity </a:t>
            </a:r>
            <a:r>
              <a:rPr lang="en-US" sz="6400" dirty="0" smtClean="0"/>
              <a:t>goals; </a:t>
            </a:r>
            <a:r>
              <a:rPr lang="en-US" sz="6400" b="1" dirty="0" smtClean="0"/>
              <a:t>Canada</a:t>
            </a:r>
            <a:r>
              <a:rPr lang="en-US" sz="6400" dirty="0" smtClean="0"/>
              <a:t>: Ontario’s music fund, </a:t>
            </a:r>
            <a:r>
              <a:rPr lang="en-US" sz="6400" dirty="0"/>
              <a:t>C</a:t>
            </a:r>
            <a:r>
              <a:rPr lang="en-US" sz="6400" dirty="0" smtClean="0"/>
              <a:t>anada book fund, arts presentation fund, cultural spaces and media fund</a:t>
            </a:r>
            <a:r>
              <a:rPr lang="en-US" sz="6400" b="1" dirty="0" smtClean="0"/>
              <a:t>; Cuba’s </a:t>
            </a:r>
            <a:r>
              <a:rPr lang="en-US" sz="6400" dirty="0" smtClean="0"/>
              <a:t>fund of cultural assets allocated directly to artists and via institutions; </a:t>
            </a:r>
            <a:r>
              <a:rPr lang="en-US" sz="6400" b="1" dirty="0" smtClean="0"/>
              <a:t>Georgia</a:t>
            </a:r>
            <a:r>
              <a:rPr lang="en-US" sz="6400" dirty="0" smtClean="0"/>
              <a:t>’s preferential tax and procurement policy for CCI; Kenya’s challenge of inadequate funding; Italy’s Cultura </a:t>
            </a:r>
            <a:r>
              <a:rPr lang="en-US" sz="6400" dirty="0" err="1" smtClean="0"/>
              <a:t>CREAincentives</a:t>
            </a:r>
            <a:r>
              <a:rPr lang="en-US" sz="6400" dirty="0" smtClean="0"/>
              <a:t> for micro small average enterprises; Latvia’s innovation vouchers/ support for product &amp; technology  development; Latvia’s programme for promotion of international competitiveness to increase international market; </a:t>
            </a:r>
            <a:r>
              <a:rPr lang="en-US" sz="6400" b="1" dirty="0" smtClean="0"/>
              <a:t>Lithuania</a:t>
            </a:r>
            <a:r>
              <a:rPr lang="en-US" sz="6400" dirty="0" smtClean="0"/>
              <a:t>’s art incubators; </a:t>
            </a:r>
            <a:r>
              <a:rPr lang="en-US" sz="6400" b="1" dirty="0" smtClean="0">
                <a:solidFill>
                  <a:srgbClr val="0000FF"/>
                </a:solidFill>
              </a:rPr>
              <a:t>Mexico’s INADEM national institute of the entrepreneur for arts and culture for entrepreneurships, </a:t>
            </a:r>
            <a:r>
              <a:rPr lang="en-US" sz="6400" b="1" dirty="0" err="1" smtClean="0">
                <a:solidFill>
                  <a:srgbClr val="0000FF"/>
                </a:solidFill>
              </a:rPr>
              <a:t>smmes</a:t>
            </a:r>
            <a:r>
              <a:rPr lang="en-US" sz="6400" b="1" dirty="0" smtClean="0">
                <a:solidFill>
                  <a:srgbClr val="0000FF"/>
                </a:solidFill>
              </a:rPr>
              <a:t>,; FIDECINE for fiction and animation films, national film exhibition and distribution, FONCA for quality artistic and cultural productions and payment n kind for credit terms to Mexican artists;</a:t>
            </a:r>
            <a:r>
              <a:rPr lang="en-US" sz="6400" dirty="0" smtClean="0"/>
              <a:t> </a:t>
            </a:r>
            <a:r>
              <a:rPr lang="en-US" sz="6400" b="1" dirty="0"/>
              <a:t>Portuga</a:t>
            </a:r>
            <a:r>
              <a:rPr lang="en-US" sz="6400" dirty="0"/>
              <a:t>l’s PARTIS – artistic practices for social inclusion – funding mechanism for </a:t>
            </a:r>
            <a:r>
              <a:rPr lang="en-US" sz="6400" dirty="0" smtClean="0"/>
              <a:t>projects</a:t>
            </a:r>
            <a:r>
              <a:rPr lang="en-US" sz="6400" b="1" dirty="0" smtClean="0"/>
              <a:t>; Palestine’s </a:t>
            </a:r>
            <a:r>
              <a:rPr lang="en-US" sz="6400" dirty="0" smtClean="0"/>
              <a:t>Cultural Fund </a:t>
            </a:r>
            <a:r>
              <a:rPr lang="en-US" sz="6400" b="1" dirty="0" smtClean="0">
                <a:solidFill>
                  <a:srgbClr val="0000FF"/>
                </a:solidFill>
              </a:rPr>
              <a:t>Sweden’s Collaborative Cultural Model in which agencies at county level decide who gets national state funding </a:t>
            </a:r>
            <a:endParaRPr lang="en-US" sz="6400" b="1" dirty="0">
              <a:solidFill>
                <a:srgbClr val="0000FF"/>
              </a:solidFill>
            </a:endParaRPr>
          </a:p>
          <a:p>
            <a:pPr lvl="1"/>
            <a:endParaRPr lang="en-US" sz="6400" dirty="0" smtClean="0"/>
          </a:p>
        </p:txBody>
      </p:sp>
    </p:spTree>
    <p:extLst>
      <p:ext uri="{BB962C8B-B14F-4D97-AF65-F5344CB8AC3E}">
        <p14:creationId xmlns:p14="http://schemas.microsoft.com/office/powerpoint/2010/main" val="11913593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558"/>
            <a:ext cx="7620000" cy="1143000"/>
          </a:xfrm>
        </p:spPr>
        <p:txBody>
          <a:bodyPr>
            <a:normAutofit/>
          </a:bodyPr>
          <a:lstStyle/>
          <a:p>
            <a:pPr algn="l"/>
            <a:r>
              <a:rPr lang="en-US" sz="2800" dirty="0"/>
              <a:t>8.1.2 Policies and measures support regional equity in the distribution of cultural </a:t>
            </a:r>
            <a:r>
              <a:rPr lang="en-US" sz="2800" dirty="0" smtClean="0"/>
              <a:t>resources</a:t>
            </a:r>
            <a:endParaRPr lang="en-US" sz="2800" dirty="0"/>
          </a:p>
        </p:txBody>
      </p:sp>
      <p:sp>
        <p:nvSpPr>
          <p:cNvPr id="3" name="Content Placeholder 2"/>
          <p:cNvSpPr>
            <a:spLocks noGrp="1"/>
          </p:cNvSpPr>
          <p:nvPr>
            <p:ph idx="1"/>
          </p:nvPr>
        </p:nvSpPr>
        <p:spPr>
          <a:xfrm>
            <a:off x="317500" y="1240156"/>
            <a:ext cx="8458200" cy="3749040"/>
          </a:xfrm>
        </p:spPr>
        <p:txBody>
          <a:bodyPr>
            <a:noAutofit/>
          </a:bodyPr>
          <a:lstStyle/>
          <a:p>
            <a:pPr marL="57150" lvl="1" indent="0">
              <a:buClr>
                <a:schemeClr val="accent1"/>
              </a:buClr>
              <a:buNone/>
            </a:pPr>
            <a:r>
              <a:rPr lang="en-US" sz="1800" b="1" dirty="0" smtClean="0"/>
              <a:t>Support for cultural industry led regional and/or rural regeneration projects </a:t>
            </a:r>
            <a:r>
              <a:rPr lang="en-US" sz="1800" dirty="0" smtClean="0"/>
              <a:t>(</a:t>
            </a:r>
            <a:r>
              <a:rPr lang="en-US" sz="1800" b="1" dirty="0" smtClean="0">
                <a:solidFill>
                  <a:srgbClr val="FF0000"/>
                </a:solidFill>
              </a:rPr>
              <a:t>add Local level (urban/ per-urban or rural</a:t>
            </a:r>
            <a:r>
              <a:rPr lang="en-US" sz="1800" b="1" dirty="0" smtClean="0"/>
              <a:t>) </a:t>
            </a:r>
            <a:r>
              <a:rPr lang="en-US" sz="1800" dirty="0" smtClean="0"/>
              <a:t>(employment, investment, social cohesion, environmental sustainability) </a:t>
            </a:r>
          </a:p>
          <a:p>
            <a:pPr marL="342900" lvl="1">
              <a:buClr>
                <a:schemeClr val="accent1"/>
              </a:buClr>
            </a:pPr>
            <a:r>
              <a:rPr lang="en-US" sz="1800" dirty="0" smtClean="0"/>
              <a:t>Italy (In/visible cities)</a:t>
            </a:r>
            <a:r>
              <a:rPr lang="en-US" sz="1800" b="1" dirty="0" smtClean="0"/>
              <a:t>; Latvia </a:t>
            </a:r>
            <a:r>
              <a:rPr lang="en-US" sz="1800" dirty="0" smtClean="0"/>
              <a:t>(Riga road map); </a:t>
            </a:r>
            <a:r>
              <a:rPr lang="en-US" sz="1800" b="1" dirty="0" smtClean="0"/>
              <a:t>Mongolia</a:t>
            </a:r>
            <a:r>
              <a:rPr lang="en-US" sz="1800" dirty="0" smtClean="0"/>
              <a:t> (street fair); </a:t>
            </a:r>
            <a:r>
              <a:rPr lang="en-US" sz="1800" b="1" dirty="0" smtClean="0"/>
              <a:t>Cuba</a:t>
            </a:r>
            <a:r>
              <a:rPr lang="en-US" sz="1800" dirty="0" smtClean="0"/>
              <a:t> (municipal CP exemplar re La Casa  de la </a:t>
            </a:r>
            <a:r>
              <a:rPr lang="en-US" sz="1800" dirty="0" err="1" smtClean="0"/>
              <a:t>Guayabera</a:t>
            </a:r>
            <a:r>
              <a:rPr lang="en-US" sz="1800" dirty="0" smtClean="0"/>
              <a:t> MLDI); </a:t>
            </a:r>
            <a:r>
              <a:rPr lang="en-US" sz="1800" b="1" dirty="0" smtClean="0">
                <a:solidFill>
                  <a:srgbClr val="0000FF"/>
                </a:solidFill>
              </a:rPr>
              <a:t>Indonesia (CC network</a:t>
            </a:r>
            <a:r>
              <a:rPr lang="en-US" sz="1800" dirty="0" smtClean="0"/>
              <a:t>); Sweden (cities of refuge); Estonia (Sustainable Estonia 21 4 goals for SD); </a:t>
            </a:r>
            <a:r>
              <a:rPr lang="en-US" sz="1800" b="1" dirty="0" smtClean="0">
                <a:solidFill>
                  <a:srgbClr val="0000FF"/>
                </a:solidFill>
              </a:rPr>
              <a:t>Argentina’s </a:t>
            </a:r>
            <a:r>
              <a:rPr lang="en-US" sz="1800" b="1" dirty="0" err="1" smtClean="0">
                <a:solidFill>
                  <a:srgbClr val="0000FF"/>
                </a:solidFill>
              </a:rPr>
              <a:t>Barraca’s</a:t>
            </a:r>
            <a:r>
              <a:rPr lang="en-US" sz="1800" b="1" dirty="0" smtClean="0">
                <a:solidFill>
                  <a:srgbClr val="0000FF"/>
                </a:solidFill>
              </a:rPr>
              <a:t> neighbourhood design district, business developments, markets; </a:t>
            </a:r>
            <a:r>
              <a:rPr lang="en-US" sz="1800" dirty="0"/>
              <a:t>Argentina’s grants and aid programme for young </a:t>
            </a:r>
            <a:r>
              <a:rPr lang="en-US" sz="1800" dirty="0" smtClean="0"/>
              <a:t>artists</a:t>
            </a:r>
            <a:r>
              <a:rPr lang="en-US" sz="1800" dirty="0"/>
              <a:t>; </a:t>
            </a:r>
            <a:r>
              <a:rPr lang="en-US" sz="1800" b="1" dirty="0"/>
              <a:t>Argentina’</a:t>
            </a:r>
            <a:r>
              <a:rPr lang="en-US" sz="1800" dirty="0"/>
              <a:t>s SICSUR (cultural info system) to increase awareness and consultation (international </a:t>
            </a:r>
            <a:r>
              <a:rPr lang="en-US" sz="1800" dirty="0" smtClean="0"/>
              <a:t>seminars; Costa Rica’s participatory workshop in 2011;</a:t>
            </a:r>
            <a:r>
              <a:rPr lang="en-US" sz="1800" b="1" dirty="0" smtClean="0"/>
              <a:t> Indonesia’s </a:t>
            </a:r>
            <a:r>
              <a:rPr lang="en-US" sz="1800" dirty="0" smtClean="0"/>
              <a:t>Creative Economy Agency for modern cultural expressions training, support, knowledge sharing; </a:t>
            </a:r>
            <a:r>
              <a:rPr lang="en-US" sz="1800" b="1" dirty="0" smtClean="0"/>
              <a:t>Mexico</a:t>
            </a:r>
            <a:r>
              <a:rPr lang="en-US" sz="1800" dirty="0" smtClean="0"/>
              <a:t>’s </a:t>
            </a:r>
            <a:r>
              <a:rPr lang="en-US" sz="1800" dirty="0" err="1" smtClean="0"/>
              <a:t>Rumbo</a:t>
            </a:r>
            <a:r>
              <a:rPr lang="en-US" sz="1800" dirty="0" smtClean="0"/>
              <a:t> </a:t>
            </a:r>
            <a:r>
              <a:rPr lang="en-US" sz="1800" dirty="0" err="1" smtClean="0"/>
              <a:t>Joven</a:t>
            </a:r>
            <a:r>
              <a:rPr lang="en-US" sz="1800" dirty="0" smtClean="0"/>
              <a:t> Initiative ‘</a:t>
            </a:r>
            <a:r>
              <a:rPr lang="en-US" sz="1800" dirty="0" err="1"/>
              <a:t>V</a:t>
            </a:r>
            <a:r>
              <a:rPr lang="en-US" sz="1800" dirty="0" err="1" smtClean="0"/>
              <a:t>aivemonos</a:t>
            </a:r>
            <a:r>
              <a:rPr lang="en-US" sz="1800" dirty="0" smtClean="0"/>
              <a:t> a Paris’ to provide strategic capabilities for promotion of </a:t>
            </a:r>
            <a:r>
              <a:rPr lang="en-US" sz="1800" dirty="0" err="1" smtClean="0"/>
              <a:t>smme</a:t>
            </a:r>
            <a:r>
              <a:rPr lang="en-US" sz="1800" b="1" dirty="0" smtClean="0"/>
              <a:t>; Latvia</a:t>
            </a:r>
            <a:r>
              <a:rPr lang="en-US" sz="1800" dirty="0" smtClean="0"/>
              <a:t>’s Riga city council focus on cultural diversity, audiences, genres and spaces in the city- road map theme; </a:t>
            </a:r>
            <a:r>
              <a:rPr lang="en-US" sz="1800" b="1" dirty="0" smtClean="0"/>
              <a:t>New Zealand’s </a:t>
            </a:r>
            <a:r>
              <a:rPr lang="en-US" sz="1800" dirty="0" smtClean="0"/>
              <a:t>Cultural agencies working with </a:t>
            </a:r>
            <a:r>
              <a:rPr lang="en-US" sz="1800" dirty="0" err="1" smtClean="0"/>
              <a:t>iwiMaori</a:t>
            </a:r>
            <a:r>
              <a:rPr lang="en-US" sz="1800" dirty="0" smtClean="0"/>
              <a:t> to advance their </a:t>
            </a:r>
            <a:r>
              <a:rPr lang="en-US" sz="1800" dirty="0" err="1" smtClean="0"/>
              <a:t>longterm</a:t>
            </a:r>
            <a:r>
              <a:rPr lang="en-US" sz="1800" dirty="0" smtClean="0"/>
              <a:t> cultural aspirations; </a:t>
            </a:r>
            <a:r>
              <a:rPr lang="en-US" sz="1800" b="1" dirty="0" smtClean="0"/>
              <a:t>Oman</a:t>
            </a:r>
            <a:r>
              <a:rPr lang="en-US" sz="1800" dirty="0" smtClean="0"/>
              <a:t>’s National Youth Commission for youth identity;</a:t>
            </a:r>
            <a:r>
              <a:rPr lang="en-US" sz="1800" b="1" dirty="0" smtClean="0"/>
              <a:t> Portugal’s </a:t>
            </a:r>
            <a:r>
              <a:rPr lang="en-US" sz="1800" dirty="0" smtClean="0"/>
              <a:t>PARTIS – artistic practices for social inclusion – funding mechanism for projects); </a:t>
            </a:r>
            <a:r>
              <a:rPr lang="en-US" sz="1800" b="1" dirty="0" smtClean="0"/>
              <a:t>Slovakia</a:t>
            </a:r>
            <a:r>
              <a:rPr lang="en-US" sz="1800" dirty="0" smtClean="0"/>
              <a:t>’s Grant scheme for culture of disadvantaged population</a:t>
            </a:r>
            <a:r>
              <a:rPr lang="en-US" sz="1800" b="1" dirty="0" smtClean="0"/>
              <a:t>; Spain’s </a:t>
            </a:r>
            <a:r>
              <a:rPr lang="en-US" sz="1800" dirty="0" smtClean="0"/>
              <a:t>national action plan for social inclusion (Immigrant youth); </a:t>
            </a:r>
            <a:r>
              <a:rPr lang="en-US" sz="1800" b="1" dirty="0">
                <a:solidFill>
                  <a:srgbClr val="0000FF"/>
                </a:solidFill>
              </a:rPr>
              <a:t>Denmark: </a:t>
            </a:r>
            <a:r>
              <a:rPr lang="en-US" sz="1800" b="1" dirty="0" smtClean="0">
                <a:solidFill>
                  <a:srgbClr val="0000FF"/>
                </a:solidFill>
              </a:rPr>
              <a:t>new </a:t>
            </a:r>
            <a:r>
              <a:rPr lang="en-US" sz="1800" b="1" dirty="0">
                <a:solidFill>
                  <a:srgbClr val="0000FF"/>
                </a:solidFill>
              </a:rPr>
              <a:t>funding model to promote geographic diversity</a:t>
            </a:r>
          </a:p>
          <a:p>
            <a:endParaRPr lang="en-US" sz="1800" dirty="0" smtClean="0"/>
          </a:p>
          <a:p>
            <a:pPr lvl="1"/>
            <a:endParaRPr lang="en-US" sz="1800" dirty="0" smtClean="0"/>
          </a:p>
          <a:p>
            <a:endParaRPr lang="en-US" sz="1800" dirty="0"/>
          </a:p>
        </p:txBody>
      </p:sp>
    </p:spTree>
    <p:extLst>
      <p:ext uri="{BB962C8B-B14F-4D97-AF65-F5344CB8AC3E}">
        <p14:creationId xmlns:p14="http://schemas.microsoft.com/office/powerpoint/2010/main" val="208026617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558"/>
            <a:ext cx="7620000" cy="1143000"/>
          </a:xfrm>
        </p:spPr>
        <p:txBody>
          <a:bodyPr>
            <a:normAutofit/>
          </a:bodyPr>
          <a:lstStyle/>
          <a:p>
            <a:pPr algn="l"/>
            <a:r>
              <a:rPr lang="en-US" sz="2800" dirty="0"/>
              <a:t>8.1.2 Policies and measures support regional equity in the distribution of cultural </a:t>
            </a:r>
            <a:r>
              <a:rPr lang="en-US" sz="2800" dirty="0" smtClean="0"/>
              <a:t>resources</a:t>
            </a:r>
            <a:endParaRPr lang="en-US" sz="2800" dirty="0"/>
          </a:p>
        </p:txBody>
      </p:sp>
      <p:sp>
        <p:nvSpPr>
          <p:cNvPr id="3" name="Content Placeholder 2"/>
          <p:cNvSpPr>
            <a:spLocks noGrp="1"/>
          </p:cNvSpPr>
          <p:nvPr>
            <p:ph idx="1"/>
          </p:nvPr>
        </p:nvSpPr>
        <p:spPr>
          <a:xfrm>
            <a:off x="467360" y="1285558"/>
            <a:ext cx="7620000" cy="3749040"/>
          </a:xfrm>
        </p:spPr>
        <p:txBody>
          <a:bodyPr>
            <a:noAutofit/>
          </a:bodyPr>
          <a:lstStyle/>
          <a:p>
            <a:pPr marL="457200" lvl="1" indent="0">
              <a:buNone/>
            </a:pPr>
            <a:r>
              <a:rPr lang="en-US" sz="2000" b="1" dirty="0" smtClean="0"/>
              <a:t>Support </a:t>
            </a:r>
            <a:r>
              <a:rPr lang="en-US" sz="2000" b="1" dirty="0"/>
              <a:t>infrastructural mechanisms for independent arti</a:t>
            </a:r>
            <a:r>
              <a:rPr lang="en-US" sz="2000" b="1" dirty="0" smtClean="0"/>
              <a:t>sts and cultural professional (cultural centres, clusters that provide space, resources and equipment for independent professionals</a:t>
            </a:r>
          </a:p>
          <a:p>
            <a:pPr lvl="1"/>
            <a:r>
              <a:rPr lang="en-US" sz="2000" dirty="0" smtClean="0"/>
              <a:t>Vietnam re cultural infrastructure; Brazil’s Creative Brazil Incubators Network  </a:t>
            </a:r>
            <a:r>
              <a:rPr lang="en-US" sz="2000" i="1" dirty="0" err="1" smtClean="0"/>
              <a:t>Rede</a:t>
            </a:r>
            <a:r>
              <a:rPr lang="en-US" sz="2000" i="1" dirty="0" smtClean="0"/>
              <a:t> de </a:t>
            </a:r>
            <a:r>
              <a:rPr lang="en-US" sz="2000" i="1" dirty="0" err="1" smtClean="0"/>
              <a:t>incubadoras</a:t>
            </a:r>
            <a:r>
              <a:rPr lang="en-US" sz="2000" i="1" dirty="0" smtClean="0"/>
              <a:t> </a:t>
            </a:r>
            <a:r>
              <a:rPr lang="en-US" sz="2000" i="1" dirty="0" err="1" smtClean="0"/>
              <a:t>Brasil</a:t>
            </a:r>
            <a:r>
              <a:rPr lang="en-US" sz="2000" i="1" dirty="0" smtClean="0"/>
              <a:t> </a:t>
            </a:r>
            <a:r>
              <a:rPr lang="en-US" sz="2000" i="1" dirty="0" err="1" smtClean="0"/>
              <a:t>Criativo</a:t>
            </a:r>
            <a:r>
              <a:rPr lang="en-US" sz="2000" i="1" dirty="0" smtClean="0"/>
              <a:t>; </a:t>
            </a:r>
            <a:r>
              <a:rPr lang="en-US" sz="2000" dirty="0" smtClean="0"/>
              <a:t>Portugal's educational programmes;; </a:t>
            </a:r>
            <a:r>
              <a:rPr lang="en-US" sz="2000" b="1" dirty="0" smtClean="0">
                <a:solidFill>
                  <a:srgbClr val="0000FF"/>
                </a:solidFill>
              </a:rPr>
              <a:t>Costa Rica’s new spaces for cultural creation;</a:t>
            </a:r>
            <a:r>
              <a:rPr lang="en-US" sz="2000" dirty="0" smtClean="0"/>
              <a:t> </a:t>
            </a:r>
            <a:r>
              <a:rPr lang="en-US" sz="2000" b="1" dirty="0"/>
              <a:t>Brazils</a:t>
            </a:r>
            <a:r>
              <a:rPr lang="en-US" sz="2000" dirty="0"/>
              <a:t>’ creative brazil incubators new2ork , Cultura Viva programme; </a:t>
            </a:r>
            <a:r>
              <a:rPr lang="en-US" sz="2000" dirty="0" smtClean="0"/>
              <a:t>New Zealand's plan to value cultural assets and priortise investment in cultural infrastructure; </a:t>
            </a:r>
            <a:r>
              <a:rPr lang="en-US" sz="2000" b="1" dirty="0">
                <a:solidFill>
                  <a:srgbClr val="0000FF"/>
                </a:solidFill>
              </a:rPr>
              <a:t>Zimbabwe’s urban grooves and </a:t>
            </a:r>
            <a:r>
              <a:rPr lang="en-US" sz="2000" b="1" dirty="0" err="1">
                <a:solidFill>
                  <a:srgbClr val="0000FF"/>
                </a:solidFill>
              </a:rPr>
              <a:t>Zimdancehall</a:t>
            </a:r>
            <a:r>
              <a:rPr lang="en-US" sz="2000" b="1" dirty="0">
                <a:solidFill>
                  <a:srgbClr val="0000FF"/>
                </a:solidFill>
              </a:rPr>
              <a:t> movement</a:t>
            </a:r>
            <a:endParaRPr lang="en-US" sz="2000" dirty="0" smtClean="0"/>
          </a:p>
          <a:p>
            <a:pPr marL="457200" lvl="1" indent="0">
              <a:buNone/>
            </a:pPr>
            <a:r>
              <a:rPr lang="en-US" sz="2000" b="1" dirty="0" smtClean="0"/>
              <a:t>Evaluation reports on the impact of policies and measures to support regional equity in the distribution of cultural resources; </a:t>
            </a:r>
            <a:r>
              <a:rPr lang="en-US" sz="2000" dirty="0" smtClean="0"/>
              <a:t> </a:t>
            </a:r>
            <a:r>
              <a:rPr lang="en-US" sz="2000" dirty="0"/>
              <a:t>Brazil’s national cultural conferences for CS and </a:t>
            </a:r>
            <a:r>
              <a:rPr lang="en-US" sz="2000" dirty="0" err="1"/>
              <a:t>Govt</a:t>
            </a:r>
            <a:r>
              <a:rPr lang="en-US" sz="2000" dirty="0"/>
              <a:t> to evaluate CPs;</a:t>
            </a:r>
          </a:p>
          <a:p>
            <a:pPr lvl="1"/>
            <a:endParaRPr lang="en-US" sz="2000" dirty="0" smtClean="0"/>
          </a:p>
          <a:p>
            <a:pPr lvl="1"/>
            <a:endParaRPr lang="en-US" sz="2000" dirty="0" smtClean="0"/>
          </a:p>
          <a:p>
            <a:endParaRPr lang="en-US" sz="2000" dirty="0"/>
          </a:p>
        </p:txBody>
      </p:sp>
    </p:spTree>
    <p:extLst>
      <p:ext uri="{BB962C8B-B14F-4D97-AF65-F5344CB8AC3E}">
        <p14:creationId xmlns:p14="http://schemas.microsoft.com/office/powerpoint/2010/main" val="194038790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2135</TotalTime>
  <Words>6875</Words>
  <Application>Microsoft Macintosh PowerPoint</Application>
  <PresentationFormat>On-screen Show (4:3)</PresentationFormat>
  <Paragraphs>240</Paragraphs>
  <Slides>45</Slides>
  <Notes>4</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Culture and sustainable development </vt:lpstr>
      <vt:lpstr>Structure of the chapter </vt:lpstr>
      <vt:lpstr>Progress made/ challenges to implement indicators/ amendments needed an  interpretative  dance ….</vt:lpstr>
      <vt:lpstr>8.1.1 National sustainable development policies and plans that integration culture</vt:lpstr>
      <vt:lpstr>8.1.1 National sustainable development policies and plans that integrate culture</vt:lpstr>
      <vt:lpstr>8.1.2 Policies and measures support regional equity in the distribution of cultural resources</vt:lpstr>
      <vt:lpstr>8.1.2 Policies and measures support regional equity in the distribution of cultural resources</vt:lpstr>
      <vt:lpstr>8.1.2 Policies and measures support regional equity in the distribution of cultural resources</vt:lpstr>
      <vt:lpstr>8.1.2 Policies and measures support regional equity in the distribution of cultural resources</vt:lpstr>
      <vt:lpstr>8.1.3 Policies and measures support equity in access to cultural resources by vulnerable groups in the community</vt:lpstr>
      <vt:lpstr>8.1.3 Policies and measures support equity in access to cultural resources by vulnerable groups in the community</vt:lpstr>
      <vt:lpstr>8.1.3 Policies and measures support equity in access to cultural resources by vulnerable groups in the community</vt:lpstr>
      <vt:lpstr>8.2.1  International sustainable development programmes that integrate culture</vt:lpstr>
      <vt:lpstr>8.2.2  Technical assistance programmes aimed at strengthening human and institutional capacities in the cultural and creative industries in developing countries</vt:lpstr>
      <vt:lpstr>8.2.3  Financial assistance to support creativity in developing countries  </vt:lpstr>
      <vt:lpstr>Discussion of indicators </vt:lpstr>
      <vt:lpstr>Add to indicators 8.1.2 South-South exchanges</vt:lpstr>
      <vt:lpstr>Add to indicators 8.1.2 on Local Level Initiatives</vt:lpstr>
      <vt:lpstr>PowerPoint Presentation</vt:lpstr>
      <vt:lpstr>Added reporting on Outcomes: Economic, Social, Cultural and Environmental </vt:lpstr>
      <vt:lpstr>Added reporting on Outcomes: Economic, Social, Cultural and Environmental </vt:lpstr>
      <vt:lpstr>Added reporting on Outcomes: Economic, Social, Cultural and Environmental </vt:lpstr>
      <vt:lpstr>Added reporting on Outcomes: Economic, Social, Cultural and Environmental </vt:lpstr>
      <vt:lpstr>Added reporting on Outcomes: Economic, Social, Cultural and Environmental </vt:lpstr>
      <vt:lpstr>Added reporting on Outcomes: Economic, Social, Cultural and Environmental </vt:lpstr>
      <vt:lpstr>Added reporting on Outcomes: Economic, Social, Cultural and Environmental </vt:lpstr>
      <vt:lpstr>Added reporting on Outcomes: Economic, Social, Cultural and Environmental </vt:lpstr>
      <vt:lpstr>Added reporting on Outcomes: Economic, Social, Cultural and Environmental </vt:lpstr>
      <vt:lpstr>Added reporting on Outcomes: Economic, Social, Cultural and Environmental </vt:lpstr>
      <vt:lpstr>Added reporting on Outcomes: Economic, Social, Cultural and Environmental </vt:lpstr>
      <vt:lpstr>Added reporting on Outcomes: Economic, Social, Cultural and Environmental </vt:lpstr>
      <vt:lpstr>PowerPoint Presentation</vt:lpstr>
      <vt:lpstr>Added: C  as Driver of development  </vt:lpstr>
      <vt:lpstr>Added: C as Enabler of Development</vt:lpstr>
      <vt:lpstr>Data collection ongoing</vt:lpstr>
      <vt:lpstr>Comment on what to ask Parties re new initiatives/ evaluation</vt:lpstr>
      <vt:lpstr>Concerns to be addressed </vt:lpstr>
      <vt:lpstr>Concerns to be addressed </vt:lpstr>
      <vt:lpstr>Possible Case Studies/ exemplars </vt:lpstr>
      <vt:lpstr>Possible Case Studies/ exemplars</vt:lpstr>
      <vt:lpstr>Key messages /not there yet</vt:lpstr>
      <vt:lpstr>Going forward</vt:lpstr>
      <vt:lpstr>Messages from Personalities</vt:lpstr>
      <vt:lpstr>SDGS  IMPLEMENTATION - eg </vt:lpstr>
      <vt:lpstr>The work continues …</vt:lpstr>
    </vt:vector>
  </TitlesOfParts>
  <Company>Cultural Policy and Management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Culture and sustainable development </dc:title>
  <dc:creator>Avril Joffe</dc:creator>
  <cp:lastModifiedBy>Microsoft Office User</cp:lastModifiedBy>
  <cp:revision>124</cp:revision>
  <cp:lastPrinted>2017-02-24T17:39:08Z</cp:lastPrinted>
  <dcterms:created xsi:type="dcterms:W3CDTF">2017-02-18T10:51:09Z</dcterms:created>
  <dcterms:modified xsi:type="dcterms:W3CDTF">2017-03-01T12:42:37Z</dcterms:modified>
</cp:coreProperties>
</file>