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9" r:id="rId5"/>
    <p:sldId id="272" r:id="rId6"/>
    <p:sldId id="267" r:id="rId7"/>
    <p:sldId id="271" r:id="rId8"/>
    <p:sldId id="273" r:id="rId9"/>
    <p:sldId id="274" r:id="rId10"/>
    <p:sldId id="263" r:id="rId11"/>
    <p:sldId id="278" r:id="rId12"/>
    <p:sldId id="268" r:id="rId13"/>
    <p:sldId id="280" r:id="rId14"/>
    <p:sldId id="275" r:id="rId15"/>
    <p:sldId id="266" r:id="rId16"/>
    <p:sldId id="276" r:id="rId17"/>
    <p:sldId id="279" r:id="rId18"/>
    <p:sldId id="264" r:id="rId19"/>
    <p:sldId id="277" r:id="rId20"/>
    <p:sldId id="262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>
        <p:scale>
          <a:sx n="66" d="100"/>
          <a:sy n="66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88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50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97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239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56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98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6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870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44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17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21E66-10FC-44FE-AE14-487342BEED62}" type="datetimeFigureOut">
              <a:rPr lang="de-DE" smtClean="0"/>
              <a:t>03.03.2017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3F9E4-2CF7-43FB-9925-71DA6860B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37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Public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>
                <a:solidFill>
                  <a:srgbClr val="00B0F0"/>
                </a:solidFill>
              </a:rPr>
              <a:t>Shaping</a:t>
            </a:r>
            <a:r>
              <a:rPr lang="de-DE" dirty="0" smtClean="0">
                <a:solidFill>
                  <a:srgbClr val="00B0F0"/>
                </a:solidFill>
              </a:rPr>
              <a:t> the innovative </a:t>
            </a:r>
            <a:r>
              <a:rPr lang="de-DE" dirty="0" err="1" smtClean="0">
                <a:solidFill>
                  <a:srgbClr val="00B0F0"/>
                </a:solidFill>
              </a:rPr>
              <a:t>intertwining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of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cultural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and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media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policy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to</a:t>
            </a:r>
            <a:r>
              <a:rPr lang="de-DE" dirty="0" smtClean="0">
                <a:solidFill>
                  <a:srgbClr val="00B0F0"/>
                </a:solidFill>
              </a:rPr>
              <a:t> promote the </a:t>
            </a:r>
            <a:r>
              <a:rPr lang="de-DE" dirty="0" err="1" smtClean="0">
                <a:solidFill>
                  <a:srgbClr val="00B0F0"/>
                </a:solidFill>
              </a:rPr>
              <a:t>diversity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of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cultural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expressions</a:t>
            </a:r>
            <a:endParaRPr lang="de-DE" dirty="0" smtClean="0">
              <a:solidFill>
                <a:srgbClr val="00B0F0"/>
              </a:solidFill>
            </a:endParaRPr>
          </a:p>
          <a:p>
            <a:r>
              <a:rPr lang="de-DE" dirty="0" smtClean="0"/>
              <a:t>Christine M. Merkel</a:t>
            </a:r>
          </a:p>
          <a:p>
            <a:r>
              <a:rPr lang="de-DE" dirty="0" smtClean="0"/>
              <a:t>Stockholm 03.03.2017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55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Quotes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sought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….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B0F0"/>
                </a:solidFill>
              </a:rPr>
              <a:t>Jaafar Abdul KARIM</a:t>
            </a:r>
            <a:r>
              <a:rPr lang="de-DE" dirty="0" smtClean="0"/>
              <a:t>,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TV </a:t>
            </a:r>
            <a:r>
              <a:rPr lang="de-DE" dirty="0" err="1" smtClean="0"/>
              <a:t>moderator</a:t>
            </a:r>
            <a:r>
              <a:rPr lang="de-DE" dirty="0" smtClean="0"/>
              <a:t> („</a:t>
            </a:r>
            <a:r>
              <a:rPr lang="de-DE" dirty="0" err="1" smtClean="0"/>
              <a:t>Shababtalk</a:t>
            </a:r>
            <a:r>
              <a:rPr lang="de-DE" dirty="0" smtClean="0"/>
              <a:t>“ ), „Newcomer </a:t>
            </a:r>
            <a:r>
              <a:rPr lang="de-DE" dirty="0" err="1" smtClean="0"/>
              <a:t>of</a:t>
            </a:r>
            <a:r>
              <a:rPr lang="de-DE" dirty="0" smtClean="0"/>
              <a:t> the Year“ (in 2012), „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Arabic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“ (</a:t>
            </a:r>
            <a:r>
              <a:rPr lang="de-DE" dirty="0" err="1" smtClean="0"/>
              <a:t>Arab</a:t>
            </a:r>
            <a:r>
              <a:rPr lang="de-DE" dirty="0" smtClean="0"/>
              <a:t> States </a:t>
            </a:r>
            <a:r>
              <a:rPr lang="de-DE" dirty="0" err="1" smtClean="0"/>
              <a:t>Boradcasting</a:t>
            </a:r>
            <a:r>
              <a:rPr lang="de-DE" dirty="0" smtClean="0"/>
              <a:t> Union), </a:t>
            </a:r>
            <a:r>
              <a:rPr lang="de-DE" dirty="0" err="1" smtClean="0"/>
              <a:t>millions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listeners</a:t>
            </a:r>
            <a:r>
              <a:rPr lang="de-DE" dirty="0" smtClean="0"/>
              <a:t> </a:t>
            </a:r>
            <a:r>
              <a:rPr lang="de-DE" dirty="0" err="1" smtClean="0"/>
              <a:t>especially</a:t>
            </a:r>
            <a:r>
              <a:rPr lang="de-DE" dirty="0" smtClean="0"/>
              <a:t> in Egypt</a:t>
            </a:r>
          </a:p>
          <a:p>
            <a:r>
              <a:rPr lang="de-DE" b="1" dirty="0" err="1" smtClean="0">
                <a:solidFill>
                  <a:srgbClr val="00B0F0"/>
                </a:solidFill>
              </a:rPr>
              <a:t>Toshiyuki</a:t>
            </a:r>
            <a:r>
              <a:rPr lang="de-DE" b="1" dirty="0" smtClean="0">
                <a:solidFill>
                  <a:srgbClr val="00B0F0"/>
                </a:solidFill>
              </a:rPr>
              <a:t> SATO</a:t>
            </a:r>
            <a:r>
              <a:rPr lang="de-DE" dirty="0" smtClean="0"/>
              <a:t>, NHK International, Japan; </a:t>
            </a:r>
            <a:r>
              <a:rPr lang="de-DE" dirty="0" err="1" smtClean="0"/>
              <a:t>Secretary</a:t>
            </a:r>
            <a:r>
              <a:rPr lang="de-DE" dirty="0" smtClean="0"/>
              <a:t> General </a:t>
            </a:r>
            <a:r>
              <a:rPr lang="de-DE" dirty="0" err="1" smtClean="0"/>
              <a:t>of</a:t>
            </a:r>
            <a:r>
              <a:rPr lang="de-DE" dirty="0" smtClean="0"/>
              <a:t> Public </a:t>
            </a:r>
            <a:r>
              <a:rPr lang="de-DE" dirty="0" err="1" smtClean="0"/>
              <a:t>Broadcasters</a:t>
            </a:r>
            <a:r>
              <a:rPr lang="de-DE" dirty="0" smtClean="0"/>
              <a:t> International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47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Quotes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sought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….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rgbClr val="00B0F0"/>
                </a:solidFill>
              </a:rPr>
              <a:t>Christiane </a:t>
            </a:r>
            <a:r>
              <a:rPr lang="de-DE" b="1" dirty="0" err="1" smtClean="0">
                <a:solidFill>
                  <a:srgbClr val="00B0F0"/>
                </a:solidFill>
              </a:rPr>
              <a:t>Amanpour</a:t>
            </a:r>
            <a:r>
              <a:rPr lang="de-DE" b="1" dirty="0" smtClean="0">
                <a:solidFill>
                  <a:srgbClr val="00B0F0"/>
                </a:solidFill>
              </a:rPr>
              <a:t> </a:t>
            </a:r>
            <a:r>
              <a:rPr lang="de-DE" dirty="0" smtClean="0">
                <a:solidFill>
                  <a:srgbClr val="00B0F0"/>
                </a:solidFill>
              </a:rPr>
              <a:t>RE-LOADED –UNESCO Goodwill </a:t>
            </a:r>
            <a:r>
              <a:rPr lang="de-DE" dirty="0" err="1" smtClean="0">
                <a:solidFill>
                  <a:srgbClr val="00B0F0"/>
                </a:solidFill>
              </a:rPr>
              <a:t>Ambassador</a:t>
            </a:r>
            <a:r>
              <a:rPr lang="de-DE" dirty="0" smtClean="0">
                <a:solidFill>
                  <a:srgbClr val="00B0F0"/>
                </a:solidFill>
              </a:rPr>
              <a:t> for Freedom </a:t>
            </a:r>
            <a:r>
              <a:rPr lang="de-DE" dirty="0" err="1" smtClean="0">
                <a:solidFill>
                  <a:srgbClr val="00B0F0"/>
                </a:solidFill>
              </a:rPr>
              <a:t>of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Expressions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and</a:t>
            </a:r>
            <a:r>
              <a:rPr lang="de-DE" dirty="0" smtClean="0">
                <a:solidFill>
                  <a:srgbClr val="00B0F0"/>
                </a:solidFill>
              </a:rPr>
              <a:t> Journalist </a:t>
            </a:r>
            <a:r>
              <a:rPr lang="de-DE" dirty="0" err="1" smtClean="0">
                <a:solidFill>
                  <a:srgbClr val="00B0F0"/>
                </a:solidFill>
              </a:rPr>
              <a:t>safety</a:t>
            </a:r>
            <a:endParaRPr lang="de-DE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de-DE" dirty="0" smtClean="0"/>
              <a:t>p.193/2015 (alias </a:t>
            </a:r>
            <a:r>
              <a:rPr lang="de-DE" dirty="0" smtClean="0">
                <a:sym typeface="Wingdings" panose="05000000000000000000" pitchFamily="2" charset="2"/>
              </a:rPr>
              <a:t> ??)</a:t>
            </a:r>
            <a:r>
              <a:rPr lang="de-DE" dirty="0" smtClean="0"/>
              <a:t>: (….) 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Journalism</a:t>
            </a:r>
            <a:r>
              <a:rPr lang="de-DE" dirty="0" smtClean="0"/>
              <a:t>, like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art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r>
              <a:rPr lang="de-DE" dirty="0" smtClean="0"/>
              <a:t>, </a:t>
            </a:r>
            <a:r>
              <a:rPr lang="de-DE" dirty="0" err="1" smtClean="0"/>
              <a:t>is</a:t>
            </a:r>
            <a:r>
              <a:rPr lang="de-DE" dirty="0" smtClean="0"/>
              <a:t> not just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freedom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expression</a:t>
            </a:r>
            <a:r>
              <a:rPr lang="de-DE" dirty="0" smtClean="0"/>
              <a:t>, but </a:t>
            </a:r>
            <a:r>
              <a:rPr lang="de-DE" dirty="0" err="1" smtClean="0"/>
              <a:t>crucially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freedom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thought</a:t>
            </a:r>
            <a:r>
              <a:rPr lang="de-DE" dirty="0" smtClean="0"/>
              <a:t>.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increasing</a:t>
            </a:r>
            <a:r>
              <a:rPr lang="de-DE" dirty="0" smtClean="0"/>
              <a:t> the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expression</a:t>
            </a:r>
            <a:r>
              <a:rPr lang="de-DE" dirty="0" smtClean="0"/>
              <a:t>. True </a:t>
            </a:r>
            <a:r>
              <a:rPr lang="de-DE" dirty="0" err="1" smtClean="0"/>
              <a:t>art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standing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state-sponsored</a:t>
            </a:r>
            <a:r>
              <a:rPr lang="de-DE" dirty="0" smtClean="0"/>
              <a:t> </a:t>
            </a:r>
            <a:r>
              <a:rPr lang="de-DE" dirty="0" err="1" smtClean="0"/>
              <a:t>propaganda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resisting</a:t>
            </a:r>
            <a:r>
              <a:rPr lang="de-DE" dirty="0" smtClean="0"/>
              <a:t> the </a:t>
            </a:r>
            <a:r>
              <a:rPr lang="de-DE" dirty="0" err="1" smtClean="0"/>
              <a:t>herd</a:t>
            </a:r>
            <a:r>
              <a:rPr lang="de-DE" dirty="0" smtClean="0"/>
              <a:t> </a:t>
            </a:r>
            <a:r>
              <a:rPr lang="de-DE" dirty="0" err="1" smtClean="0"/>
              <a:t>mentality</a:t>
            </a:r>
            <a:r>
              <a:rPr lang="de-DE" dirty="0" smtClean="0"/>
              <a:t>.</a:t>
            </a:r>
          </a:p>
          <a:p>
            <a:r>
              <a:rPr lang="de-DE" dirty="0" smtClean="0"/>
              <a:t>Today </a:t>
            </a:r>
            <a:r>
              <a:rPr lang="de-DE" dirty="0" err="1" smtClean="0"/>
              <a:t>however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journalists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artists</a:t>
            </a:r>
            <a:r>
              <a:rPr lang="de-DE" dirty="0" smtClean="0"/>
              <a:t> in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the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declared</a:t>
            </a:r>
            <a:r>
              <a:rPr lang="de-DE" dirty="0" smtClean="0"/>
              <a:t> the </a:t>
            </a:r>
            <a:r>
              <a:rPr lang="de-DE" dirty="0" err="1" smtClean="0"/>
              <a:t>enemy</a:t>
            </a:r>
            <a:r>
              <a:rPr lang="de-DE" dirty="0" smtClean="0"/>
              <a:t>. The </a:t>
            </a:r>
            <a:r>
              <a:rPr lang="de-DE" dirty="0" err="1" smtClean="0"/>
              <a:t>rising</a:t>
            </a:r>
            <a:r>
              <a:rPr lang="de-DE" dirty="0" smtClean="0"/>
              <a:t> </a:t>
            </a:r>
            <a:r>
              <a:rPr lang="de-DE" dirty="0" err="1" smtClean="0"/>
              <a:t>tide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nationalism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identity</a:t>
            </a:r>
            <a:r>
              <a:rPr lang="de-DE" dirty="0" smtClean="0"/>
              <a:t> </a:t>
            </a:r>
            <a:r>
              <a:rPr lang="de-DE" dirty="0" err="1" smtClean="0"/>
              <a:t>politics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sucked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net</a:t>
            </a:r>
            <a:r>
              <a:rPr lang="de-DE" dirty="0" smtClean="0"/>
              <a:t>.  (….)</a:t>
            </a:r>
          </a:p>
          <a:p>
            <a:r>
              <a:rPr lang="de-DE" dirty="0" err="1" smtClean="0"/>
              <a:t>Imagine</a:t>
            </a:r>
            <a:r>
              <a:rPr lang="de-DE" dirty="0" smtClean="0"/>
              <a:t> a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willing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fight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fight</a:t>
            </a:r>
            <a:r>
              <a:rPr lang="de-DE" dirty="0" smtClean="0"/>
              <a:t>.“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288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Five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messages</a:t>
            </a:r>
            <a:r>
              <a:rPr lang="de-DE" dirty="0" smtClean="0"/>
              <a:t> (I)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Media </a:t>
            </a:r>
            <a:r>
              <a:rPr lang="de-DE" dirty="0" err="1"/>
              <a:t>diversity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indispensable not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>
                <a:solidFill>
                  <a:srgbClr val="00B050"/>
                </a:solidFill>
              </a:rPr>
              <a:t>inform</a:t>
            </a:r>
            <a:r>
              <a:rPr lang="de-DE" dirty="0"/>
              <a:t> </a:t>
            </a:r>
            <a:r>
              <a:rPr lang="de-DE" dirty="0" err="1"/>
              <a:t>citizens</a:t>
            </a:r>
            <a:r>
              <a:rPr lang="de-DE" dirty="0"/>
              <a:t> – </a:t>
            </a:r>
            <a:r>
              <a:rPr lang="de-DE" dirty="0" err="1"/>
              <a:t>men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women</a:t>
            </a:r>
            <a:r>
              <a:rPr lang="de-DE" dirty="0"/>
              <a:t> – </a:t>
            </a:r>
            <a:r>
              <a:rPr lang="de-DE" dirty="0" err="1"/>
              <a:t>about</a:t>
            </a:r>
            <a:r>
              <a:rPr lang="de-DE" dirty="0"/>
              <a:t> diverse </a:t>
            </a:r>
            <a:r>
              <a:rPr lang="de-DE" dirty="0" err="1"/>
              <a:t>cultural</a:t>
            </a:r>
            <a:r>
              <a:rPr lang="de-DE" dirty="0"/>
              <a:t> </a:t>
            </a:r>
            <a:r>
              <a:rPr lang="de-DE" dirty="0" err="1"/>
              <a:t>expressions</a:t>
            </a:r>
            <a:r>
              <a:rPr lang="de-DE" dirty="0"/>
              <a:t> but also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>
                <a:solidFill>
                  <a:srgbClr val="00B050"/>
                </a:solidFill>
              </a:rPr>
              <a:t>enlarge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cultural</a:t>
            </a:r>
            <a:r>
              <a:rPr lang="de-DE" dirty="0"/>
              <a:t> </a:t>
            </a:r>
            <a:r>
              <a:rPr lang="de-DE" dirty="0" err="1"/>
              <a:t>choices</a:t>
            </a:r>
            <a:r>
              <a:rPr lang="de-DE" dirty="0"/>
              <a:t> </a:t>
            </a:r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boosting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creativity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expressions</a:t>
            </a:r>
            <a:r>
              <a:rPr lang="de-DE" dirty="0" smtClean="0"/>
              <a:t> in the (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) </a:t>
            </a:r>
            <a:r>
              <a:rPr lang="de-DE" dirty="0" err="1" smtClean="0"/>
              <a:t>media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policies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00B050"/>
                </a:solidFill>
              </a:rPr>
              <a:t>encourge</a:t>
            </a:r>
            <a:r>
              <a:rPr lang="de-DE" dirty="0" smtClean="0"/>
              <a:t> an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voices</a:t>
            </a:r>
            <a:r>
              <a:rPr lang="de-DE" dirty="0" smtClean="0"/>
              <a:t>,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approaches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attainment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high-quality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for all </a:t>
            </a:r>
            <a:r>
              <a:rPr lang="de-DE" dirty="0" err="1" smtClean="0"/>
              <a:t>age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– </a:t>
            </a:r>
            <a:r>
              <a:rPr lang="de-DE" dirty="0" err="1" smtClean="0"/>
              <a:t>whatever</a:t>
            </a:r>
            <a:r>
              <a:rPr lang="de-DE" dirty="0" smtClean="0"/>
              <a:t> the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-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core</a:t>
            </a:r>
            <a:r>
              <a:rPr lang="de-DE" dirty="0" smtClean="0"/>
              <a:t> </a:t>
            </a:r>
            <a:r>
              <a:rPr lang="de-DE" dirty="0" err="1" smtClean="0"/>
              <a:t>requirement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the Convention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effectively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00B050"/>
                </a:solidFill>
              </a:rPr>
              <a:t>implement</a:t>
            </a:r>
            <a:r>
              <a:rPr lang="de-DE" dirty="0" err="1" smtClean="0"/>
              <a:t>ed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00B0F0"/>
                </a:solidFill>
              </a:rPr>
              <a:t>&gt; </a:t>
            </a:r>
            <a:r>
              <a:rPr lang="de-DE" b="1" dirty="0" err="1" smtClean="0">
                <a:solidFill>
                  <a:srgbClr val="00B0F0"/>
                </a:solidFill>
              </a:rPr>
              <a:t>recommendation</a:t>
            </a:r>
            <a:r>
              <a:rPr lang="de-DE" dirty="0" smtClean="0"/>
              <a:t>!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958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Five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messages</a:t>
            </a:r>
            <a:r>
              <a:rPr lang="de-DE" dirty="0" smtClean="0"/>
              <a:t> (II)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Think</a:t>
            </a:r>
            <a:r>
              <a:rPr lang="de-DE" dirty="0" smtClean="0"/>
              <a:t> </a:t>
            </a:r>
            <a:r>
              <a:rPr lang="de-DE" dirty="0" err="1" smtClean="0"/>
              <a:t>psm</a:t>
            </a:r>
            <a:r>
              <a:rPr lang="de-DE" dirty="0" smtClean="0"/>
              <a:t>-South! </a:t>
            </a:r>
            <a:r>
              <a:rPr lang="de-DE" dirty="0"/>
              <a:t> </a:t>
            </a:r>
            <a:r>
              <a:rPr lang="de-DE" dirty="0" smtClean="0"/>
              <a:t>6 </a:t>
            </a:r>
            <a:r>
              <a:rPr lang="de-DE" dirty="0" err="1" smtClean="0"/>
              <a:t>billion</a:t>
            </a:r>
            <a:r>
              <a:rPr lang="de-DE" dirty="0" smtClean="0"/>
              <a:t> potential </a:t>
            </a:r>
            <a:r>
              <a:rPr lang="de-DE" dirty="0" err="1" smtClean="0"/>
              <a:t>users</a:t>
            </a:r>
            <a:endParaRPr lang="de-DE" dirty="0" smtClean="0"/>
          </a:p>
          <a:p>
            <a:r>
              <a:rPr lang="de-DE" dirty="0" smtClean="0"/>
              <a:t>„</a:t>
            </a:r>
            <a:r>
              <a:rPr lang="de-DE" dirty="0" smtClean="0">
                <a:solidFill>
                  <a:srgbClr val="00B050"/>
                </a:solidFill>
              </a:rPr>
              <a:t>xxx-joker“  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812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2030 Agenda – relevant SDGs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Goal 4 ….promote </a:t>
            </a:r>
            <a:r>
              <a:rPr lang="de-DE" b="1" dirty="0" err="1" smtClean="0">
                <a:solidFill>
                  <a:srgbClr val="FF0000"/>
                </a:solidFill>
              </a:rPr>
              <a:t>life-long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learning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opportunities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for all</a:t>
            </a:r>
          </a:p>
          <a:p>
            <a:r>
              <a:rPr lang="de-DE" dirty="0" smtClean="0"/>
              <a:t>Goal 4.7</a:t>
            </a:r>
            <a:r>
              <a:rPr lang="de-DE" dirty="0" smtClean="0"/>
              <a:t>. </a:t>
            </a:r>
            <a:r>
              <a:rPr lang="de-DE" dirty="0" err="1" smtClean="0"/>
              <a:t>by</a:t>
            </a:r>
            <a:r>
              <a:rPr lang="de-DE" dirty="0" smtClean="0"/>
              <a:t> 2030 </a:t>
            </a:r>
            <a:r>
              <a:rPr lang="de-DE" dirty="0" err="1" smtClean="0"/>
              <a:t>ensure</a:t>
            </a:r>
            <a:r>
              <a:rPr lang="de-DE" dirty="0" smtClean="0"/>
              <a:t> all </a:t>
            </a:r>
            <a:r>
              <a:rPr lang="de-DE" dirty="0" err="1" smtClean="0"/>
              <a:t>learners</a:t>
            </a:r>
            <a:r>
              <a:rPr lang="de-DE" dirty="0" smtClean="0"/>
              <a:t> </a:t>
            </a:r>
            <a:r>
              <a:rPr lang="de-DE" dirty="0" err="1" smtClean="0"/>
              <a:t>acquire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skills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promote </a:t>
            </a:r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, </a:t>
            </a:r>
            <a:r>
              <a:rPr lang="de-DE" dirty="0" err="1" smtClean="0"/>
              <a:t>including</a:t>
            </a:r>
            <a:r>
              <a:rPr lang="de-DE" dirty="0" smtClean="0"/>
              <a:t> ….. Promotion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culture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peace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non-</a:t>
            </a:r>
            <a:r>
              <a:rPr lang="de-DE" dirty="0" err="1" smtClean="0"/>
              <a:t>violence</a:t>
            </a:r>
            <a:r>
              <a:rPr lang="de-DE" dirty="0" smtClean="0"/>
              <a:t>, global </a:t>
            </a:r>
            <a:r>
              <a:rPr lang="de-DE" dirty="0" err="1" smtClean="0"/>
              <a:t>citizenship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appreciation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of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cultural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diversity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culture‘s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sustainable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51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2030 Agenda – relevant SDGs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Goal 10,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Inequality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Among</a:t>
            </a:r>
            <a:r>
              <a:rPr lang="de-DE" dirty="0" smtClean="0"/>
              <a:t> Countries</a:t>
            </a:r>
          </a:p>
          <a:p>
            <a:r>
              <a:rPr lang="de-DE" dirty="0" smtClean="0"/>
              <a:t>Goal 10.2</a:t>
            </a:r>
            <a:r>
              <a:rPr lang="de-DE" dirty="0" smtClean="0"/>
              <a:t>. </a:t>
            </a:r>
            <a:r>
              <a:rPr lang="de-DE" dirty="0" err="1" smtClean="0"/>
              <a:t>by</a:t>
            </a:r>
            <a:r>
              <a:rPr lang="de-DE" dirty="0" smtClean="0"/>
              <a:t> 2030 </a:t>
            </a:r>
            <a:r>
              <a:rPr lang="de-DE" b="1" dirty="0" err="1" smtClean="0">
                <a:solidFill>
                  <a:srgbClr val="FF0000"/>
                </a:solidFill>
              </a:rPr>
              <a:t>empower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promote the </a:t>
            </a:r>
            <a:r>
              <a:rPr lang="de-DE" dirty="0" err="1" smtClean="0"/>
              <a:t>social</a:t>
            </a:r>
            <a:r>
              <a:rPr lang="de-DE" dirty="0" smtClean="0"/>
              <a:t>, </a:t>
            </a: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political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inclusion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irrespective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age</a:t>
            </a:r>
            <a:r>
              <a:rPr lang="de-DE" dirty="0" smtClean="0"/>
              <a:t>, </a:t>
            </a:r>
            <a:r>
              <a:rPr lang="de-DE" dirty="0" err="1" smtClean="0"/>
              <a:t>sex</a:t>
            </a:r>
            <a:r>
              <a:rPr lang="de-DE" dirty="0" smtClean="0"/>
              <a:t>, </a:t>
            </a:r>
            <a:r>
              <a:rPr lang="de-DE" dirty="0" err="1" smtClean="0"/>
              <a:t>disability</a:t>
            </a:r>
            <a:r>
              <a:rPr lang="de-DE" dirty="0" smtClean="0"/>
              <a:t>, </a:t>
            </a:r>
            <a:r>
              <a:rPr lang="de-DE" dirty="0" err="1" smtClean="0"/>
              <a:t>race</a:t>
            </a:r>
            <a:r>
              <a:rPr lang="de-DE" dirty="0" smtClean="0"/>
              <a:t>, </a:t>
            </a:r>
            <a:r>
              <a:rPr lang="de-DE" dirty="0" err="1" smtClean="0"/>
              <a:t>ethnicity</a:t>
            </a:r>
            <a:r>
              <a:rPr lang="de-DE" dirty="0" smtClean="0"/>
              <a:t>, </a:t>
            </a:r>
            <a:r>
              <a:rPr lang="de-DE" dirty="0" err="1" smtClean="0"/>
              <a:t>origin</a:t>
            </a:r>
            <a:r>
              <a:rPr lang="de-DE" dirty="0" smtClean="0"/>
              <a:t>, </a:t>
            </a:r>
            <a:r>
              <a:rPr lang="de-DE" dirty="0" err="1" smtClean="0"/>
              <a:t>religion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2030 Agenda – relevant SDGs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Goal 16.10. </a:t>
            </a:r>
            <a:r>
              <a:rPr lang="de-DE" dirty="0" err="1" smtClean="0"/>
              <a:t>Ensure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protect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FF0000"/>
                </a:solidFill>
              </a:rPr>
              <a:t>fundamental </a:t>
            </a:r>
            <a:r>
              <a:rPr lang="de-DE" b="1" dirty="0" err="1" smtClean="0">
                <a:solidFill>
                  <a:srgbClr val="FF0000"/>
                </a:solidFill>
              </a:rPr>
              <a:t>freedoms</a:t>
            </a:r>
            <a:r>
              <a:rPr lang="de-DE" dirty="0" smtClean="0"/>
              <a:t>, in </a:t>
            </a:r>
            <a:r>
              <a:rPr lang="de-DE" dirty="0" err="1" smtClean="0"/>
              <a:t>accordance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national </a:t>
            </a:r>
            <a:r>
              <a:rPr lang="de-DE" dirty="0" err="1" smtClean="0"/>
              <a:t>legislation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international </a:t>
            </a:r>
            <a:r>
              <a:rPr lang="de-DE" dirty="0" err="1" smtClean="0"/>
              <a:t>agreements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Goal 5.5. </a:t>
            </a:r>
            <a:r>
              <a:rPr lang="de-DE" dirty="0" err="1" smtClean="0"/>
              <a:t>ensure</a:t>
            </a:r>
            <a:r>
              <a:rPr lang="de-DE" dirty="0" smtClean="0"/>
              <a:t> </a:t>
            </a:r>
            <a:r>
              <a:rPr lang="de-DE" dirty="0" err="1" smtClean="0"/>
              <a:t>women‘s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equal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opportunities</a:t>
            </a:r>
            <a:r>
              <a:rPr lang="de-DE" b="1" dirty="0" smtClean="0">
                <a:solidFill>
                  <a:srgbClr val="FF0000"/>
                </a:solidFill>
              </a:rPr>
              <a:t> for </a:t>
            </a:r>
            <a:r>
              <a:rPr lang="de-DE" b="1" dirty="0" err="1" smtClean="0">
                <a:solidFill>
                  <a:srgbClr val="FF0000"/>
                </a:solidFill>
              </a:rPr>
              <a:t>leadership</a:t>
            </a:r>
            <a:r>
              <a:rPr lang="de-DE" dirty="0" smtClean="0"/>
              <a:t> at all </a:t>
            </a:r>
            <a:r>
              <a:rPr lang="de-DE" dirty="0" err="1" smtClean="0"/>
              <a:t>levels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decision-making</a:t>
            </a:r>
            <a:r>
              <a:rPr lang="de-DE" dirty="0" smtClean="0"/>
              <a:t> in </a:t>
            </a:r>
            <a:r>
              <a:rPr lang="de-DE" dirty="0" err="1" smtClean="0"/>
              <a:t>political</a:t>
            </a:r>
            <a:r>
              <a:rPr lang="de-DE" dirty="0" smtClean="0"/>
              <a:t>, </a:t>
            </a:r>
            <a:r>
              <a:rPr lang="de-DE" dirty="0" err="1" smtClean="0"/>
              <a:t>economic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202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Recommendations</a:t>
            </a:r>
            <a:r>
              <a:rPr lang="de-DE" dirty="0" smtClean="0"/>
              <a:t>….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raw</a:t>
            </a:r>
            <a:r>
              <a:rPr lang="de-DE" dirty="0" smtClean="0"/>
              <a:t> </a:t>
            </a:r>
            <a:r>
              <a:rPr lang="de-DE" dirty="0" err="1" smtClean="0"/>
              <a:t>sketch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Both"/>
            </a:pPr>
            <a:r>
              <a:rPr lang="de-DE" b="1" dirty="0" smtClean="0">
                <a:solidFill>
                  <a:srgbClr val="00B0F0"/>
                </a:solidFill>
              </a:rPr>
              <a:t>- QPR-</a:t>
            </a:r>
            <a:r>
              <a:rPr lang="de-DE" b="1" dirty="0" err="1" smtClean="0">
                <a:solidFill>
                  <a:srgbClr val="00B0F0"/>
                </a:solidFill>
              </a:rPr>
              <a:t>reporting</a:t>
            </a:r>
            <a:r>
              <a:rPr lang="de-DE" b="1" dirty="0" smtClean="0">
                <a:solidFill>
                  <a:srgbClr val="00B0F0"/>
                </a:solidFill>
              </a:rPr>
              <a:t> </a:t>
            </a:r>
            <a:r>
              <a:rPr lang="de-DE" b="1" dirty="0" err="1" smtClean="0">
                <a:solidFill>
                  <a:srgbClr val="00B0F0"/>
                </a:solidFill>
              </a:rPr>
              <a:t>grid</a:t>
            </a:r>
            <a:r>
              <a:rPr lang="de-DE" b="1" dirty="0" smtClean="0">
                <a:solidFill>
                  <a:srgbClr val="00B0F0"/>
                </a:solidFill>
              </a:rPr>
              <a:t> </a:t>
            </a:r>
            <a:r>
              <a:rPr lang="de-DE" dirty="0" smtClean="0"/>
              <a:t>– NO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questionnaires</a:t>
            </a:r>
            <a:r>
              <a:rPr lang="de-DE" dirty="0" smtClean="0"/>
              <a:t>, </a:t>
            </a:r>
            <a:r>
              <a:rPr lang="de-DE" dirty="0" err="1" smtClean="0"/>
              <a:t>please</a:t>
            </a:r>
            <a:r>
              <a:rPr lang="de-DE" dirty="0" smtClean="0"/>
              <a:t> – </a:t>
            </a:r>
            <a:r>
              <a:rPr lang="de-DE" dirty="0" err="1" smtClean="0"/>
              <a:t>allow</a:t>
            </a:r>
            <a:r>
              <a:rPr lang="de-DE" dirty="0" smtClean="0"/>
              <a:t> for a </a:t>
            </a:r>
            <a:r>
              <a:rPr lang="de-DE" dirty="0" err="1" smtClean="0"/>
              <a:t>format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triggers</a:t>
            </a:r>
            <a:r>
              <a:rPr lang="de-DE" dirty="0" smtClean="0"/>
              <a:t> interaction-</a:t>
            </a:r>
            <a:r>
              <a:rPr lang="de-DE" dirty="0" err="1" smtClean="0"/>
              <a:t>interconnected</a:t>
            </a:r>
            <a:r>
              <a:rPr lang="de-DE" dirty="0" smtClean="0"/>
              <a:t> </a:t>
            </a:r>
            <a:r>
              <a:rPr lang="de-DE" dirty="0" err="1" smtClean="0"/>
              <a:t>co-development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policies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measures</a:t>
            </a:r>
            <a:r>
              <a:rPr lang="de-DE" dirty="0" smtClean="0"/>
              <a:t> </a:t>
            </a:r>
            <a:r>
              <a:rPr lang="de-DE" dirty="0" err="1" smtClean="0"/>
              <a:t>re</a:t>
            </a:r>
            <a:r>
              <a:rPr lang="de-DE" dirty="0" smtClean="0"/>
              <a:t>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diverse </a:t>
            </a:r>
            <a:r>
              <a:rPr lang="de-DE" dirty="0" err="1" smtClean="0"/>
              <a:t>clt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&gt; GR II </a:t>
            </a:r>
            <a:r>
              <a:rPr lang="de-DE" dirty="0" err="1" smtClean="0"/>
              <a:t>task</a:t>
            </a:r>
            <a:r>
              <a:rPr lang="de-DE" dirty="0" smtClean="0"/>
              <a:t> </a:t>
            </a:r>
            <a:r>
              <a:rPr lang="de-DE" dirty="0" err="1" smtClean="0"/>
              <a:t>force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an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proposal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- </a:t>
            </a:r>
            <a:r>
              <a:rPr lang="de-DE" dirty="0" err="1" smtClean="0"/>
              <a:t>compile</a:t>
            </a:r>
            <a:r>
              <a:rPr lang="de-DE" dirty="0" smtClean="0"/>
              <a:t> Case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like </a:t>
            </a:r>
            <a:r>
              <a:rPr lang="de-DE" dirty="0" err="1" smtClean="0"/>
              <a:t>repertoir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in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evolution</a:t>
            </a:r>
            <a:r>
              <a:rPr lang="de-DE" dirty="0" smtClean="0"/>
              <a:t> </a:t>
            </a:r>
            <a:r>
              <a:rPr lang="de-DE" dirty="0" err="1" smtClean="0"/>
              <a:t>pathways</a:t>
            </a:r>
            <a:r>
              <a:rPr lang="de-DE" dirty="0" smtClean="0"/>
              <a:t> in the digital </a:t>
            </a:r>
            <a:r>
              <a:rPr lang="de-DE" dirty="0" err="1" smtClean="0"/>
              <a:t>era</a:t>
            </a:r>
            <a:r>
              <a:rPr lang="de-DE" dirty="0" smtClean="0"/>
              <a:t> &gt; link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chapter</a:t>
            </a:r>
            <a:r>
              <a:rPr lang="de-DE" dirty="0" smtClean="0"/>
              <a:t> 3/</a:t>
            </a:r>
            <a:r>
              <a:rPr lang="de-DE" dirty="0" err="1" smtClean="0"/>
              <a:t>case</a:t>
            </a:r>
            <a:r>
              <a:rPr lang="de-DE" dirty="0" smtClean="0"/>
              <a:t> BBC 6/</a:t>
            </a:r>
            <a:r>
              <a:rPr lang="de-DE" dirty="0" err="1" smtClean="0"/>
              <a:t>spotify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More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r>
              <a:rPr lang="de-DE" dirty="0" smtClean="0"/>
              <a:t> on </a:t>
            </a:r>
            <a:r>
              <a:rPr lang="de-DE" dirty="0" err="1" smtClean="0"/>
              <a:t>psm</a:t>
            </a:r>
            <a:r>
              <a:rPr lang="de-DE" dirty="0" smtClean="0"/>
              <a:t>-initiatives </a:t>
            </a:r>
            <a:r>
              <a:rPr lang="de-DE" dirty="0" err="1" smtClean="0"/>
              <a:t>from</a:t>
            </a:r>
            <a:r>
              <a:rPr lang="de-DE" dirty="0" smtClean="0"/>
              <a:t> Global South countries</a:t>
            </a:r>
          </a:p>
          <a:p>
            <a:pPr marL="514350" indent="-514350">
              <a:buFont typeface="+mj-lt"/>
              <a:buAutoNum type="arabicParenBoth"/>
            </a:pPr>
            <a:r>
              <a:rPr lang="de-DE" dirty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relationship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pbi_pma_GMA_G</a:t>
            </a:r>
            <a:r>
              <a:rPr lang="de-DE" dirty="0" err="1" smtClean="0"/>
              <a:t>_WS_M_Ch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0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  </a:t>
            </a:r>
            <a:r>
              <a:rPr lang="de-DE" dirty="0" err="1" smtClean="0"/>
              <a:t>Indicators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Legislative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freedom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a) </a:t>
            </a:r>
            <a:r>
              <a:rPr lang="de-DE" dirty="0" err="1" smtClean="0"/>
              <a:t>established</a:t>
            </a:r>
            <a:r>
              <a:rPr lang="de-DE" dirty="0" smtClean="0"/>
              <a:t>, b) </a:t>
            </a:r>
            <a:r>
              <a:rPr lang="de-DE" dirty="0" err="1" smtClean="0"/>
              <a:t>evaluated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c) </a:t>
            </a:r>
            <a:r>
              <a:rPr lang="de-DE" dirty="0" err="1" smtClean="0"/>
              <a:t>functioning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Goals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a) </a:t>
            </a:r>
            <a:r>
              <a:rPr lang="de-DE" dirty="0" err="1" smtClean="0"/>
              <a:t>legally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b) </a:t>
            </a:r>
            <a:r>
              <a:rPr lang="de-DE" dirty="0" err="1" smtClean="0"/>
              <a:t>guaranteed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b="1" dirty="0" smtClean="0"/>
              <a:t>Public </a:t>
            </a:r>
            <a:r>
              <a:rPr lang="de-DE" b="1" dirty="0" err="1" smtClean="0"/>
              <a:t>service</a:t>
            </a:r>
            <a:r>
              <a:rPr lang="de-DE" b="1" dirty="0" smtClean="0"/>
              <a:t> </a:t>
            </a:r>
            <a:r>
              <a:rPr lang="de-DE" b="1" dirty="0" err="1" smtClean="0"/>
              <a:t>media</a:t>
            </a:r>
            <a:r>
              <a:rPr lang="de-DE" b="1" dirty="0" smtClean="0"/>
              <a:t> </a:t>
            </a:r>
            <a:r>
              <a:rPr lang="de-DE" b="1" dirty="0" err="1" smtClean="0"/>
              <a:t>policies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measures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serve</a:t>
            </a:r>
            <a:r>
              <a:rPr lang="de-DE" b="1" dirty="0" smtClean="0"/>
              <a:t> the </a:t>
            </a:r>
            <a:r>
              <a:rPr lang="de-DE" b="1" dirty="0" err="1" smtClean="0"/>
              <a:t>needs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all </a:t>
            </a:r>
            <a:r>
              <a:rPr lang="de-DE" b="1" dirty="0" err="1" smtClean="0"/>
              <a:t>groups</a:t>
            </a:r>
            <a:r>
              <a:rPr lang="de-DE" b="1" dirty="0" smtClean="0"/>
              <a:t> in </a:t>
            </a:r>
            <a:r>
              <a:rPr lang="de-DE" b="1" dirty="0" err="1" smtClean="0"/>
              <a:t>society</a:t>
            </a:r>
            <a:r>
              <a:rPr lang="de-DE" b="1" dirty="0" smtClean="0"/>
              <a:t> </a:t>
            </a:r>
            <a:r>
              <a:rPr lang="de-DE" b="1" dirty="0" err="1" smtClean="0"/>
              <a:t>are</a:t>
            </a:r>
            <a:r>
              <a:rPr lang="de-DE" b="1" dirty="0" smtClean="0"/>
              <a:t> a) </a:t>
            </a:r>
            <a:r>
              <a:rPr lang="de-DE" b="1" dirty="0" err="1" smtClean="0"/>
              <a:t>established</a:t>
            </a:r>
            <a:r>
              <a:rPr lang="de-DE" b="1" dirty="0" smtClean="0"/>
              <a:t>, b) </a:t>
            </a:r>
            <a:r>
              <a:rPr lang="de-DE" b="1" dirty="0" err="1" smtClean="0"/>
              <a:t>evaluated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c) </a:t>
            </a:r>
            <a:r>
              <a:rPr lang="de-DE" b="1" dirty="0" err="1" smtClean="0"/>
              <a:t>functioning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4034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  </a:t>
            </a:r>
            <a:r>
              <a:rPr lang="de-DE" dirty="0" err="1" smtClean="0"/>
              <a:t>Indicator</a:t>
            </a:r>
            <a:r>
              <a:rPr lang="de-DE" dirty="0" smtClean="0"/>
              <a:t> (3) –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Verification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de-DE" dirty="0" smtClean="0"/>
              <a:t> Media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language</a:t>
            </a:r>
            <a:r>
              <a:rPr lang="de-DE" dirty="0" smtClean="0"/>
              <a:t>/s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reflect</a:t>
            </a:r>
            <a:r>
              <a:rPr lang="de-DE" dirty="0" smtClean="0"/>
              <a:t> </a:t>
            </a:r>
            <a:r>
              <a:rPr lang="de-DE" dirty="0" err="1" smtClean="0"/>
              <a:t>linguistic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endParaRPr lang="de-DE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 smtClean="0"/>
              <a:t> Public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represents</a:t>
            </a:r>
            <a:r>
              <a:rPr lang="de-DE" dirty="0" smtClean="0"/>
              <a:t> the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the </a:t>
            </a:r>
            <a:r>
              <a:rPr lang="de-DE" dirty="0" err="1" smtClean="0"/>
              <a:t>entire</a:t>
            </a:r>
            <a:r>
              <a:rPr lang="de-DE" dirty="0" smtClean="0"/>
              <a:t> </a:t>
            </a:r>
            <a:r>
              <a:rPr lang="de-DE" dirty="0" err="1" smtClean="0"/>
              <a:t>policital</a:t>
            </a:r>
            <a:r>
              <a:rPr lang="de-DE" dirty="0" smtClean="0"/>
              <a:t>,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endParaRPr lang="de-DE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 smtClean="0"/>
              <a:t> Information </a:t>
            </a:r>
            <a:r>
              <a:rPr lang="de-DE" dirty="0" err="1" smtClean="0"/>
              <a:t>presented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the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accessible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marginalized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endParaRPr lang="de-DE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 </a:t>
            </a:r>
            <a:r>
              <a:rPr lang="de-DE" dirty="0" smtClean="0"/>
              <a:t>Community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produced</a:t>
            </a:r>
            <a:r>
              <a:rPr lang="de-DE" dirty="0" smtClean="0"/>
              <a:t> for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[e.g. </a:t>
            </a:r>
            <a:r>
              <a:rPr lang="de-DE" dirty="0" err="1" smtClean="0"/>
              <a:t>indigenous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]</a:t>
            </a:r>
          </a:p>
          <a:p>
            <a:pPr>
              <a:buFont typeface="Courier New" panose="02070309020205020404" pitchFamily="49" charset="0"/>
              <a:buChar char="o"/>
            </a:pPr>
            <a:endParaRPr lang="de-DE" dirty="0" smtClean="0"/>
          </a:p>
          <a:p>
            <a:pPr>
              <a:buFont typeface="Courier New" panose="02070309020205020404" pitchFamily="49" charset="0"/>
              <a:buChar char="o"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1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029" y="194872"/>
            <a:ext cx="9144000" cy="6858000"/>
          </a:xfrm>
          <a:prstGeom prst="rect">
            <a:avLst/>
          </a:prstGeom>
          <a:scene3d>
            <a:camera prst="orthographicFront">
              <a:rot lat="0" lon="20999997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2609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Data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QPRs </a:t>
            </a:r>
            <a:r>
              <a:rPr lang="de-DE" dirty="0" smtClean="0"/>
              <a:t>2016-2017 ! Gaps! UK…EU…SA….</a:t>
            </a:r>
          </a:p>
          <a:p>
            <a:r>
              <a:rPr lang="de-DE" dirty="0" smtClean="0"/>
              <a:t>QPR </a:t>
            </a:r>
            <a:r>
              <a:rPr lang="de-DE" dirty="0" err="1" smtClean="0"/>
              <a:t>statistical</a:t>
            </a:r>
            <a:r>
              <a:rPr lang="de-DE" dirty="0" smtClean="0"/>
              <a:t> </a:t>
            </a:r>
            <a:r>
              <a:rPr lang="de-DE" dirty="0" err="1" smtClean="0"/>
              <a:t>annex</a:t>
            </a:r>
            <a:r>
              <a:rPr lang="de-DE" dirty="0" smtClean="0"/>
              <a:t>,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organisations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-private-community [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r>
              <a:rPr lang="de-DE" dirty="0" smtClean="0"/>
              <a:t>/ % -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significant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]</a:t>
            </a:r>
            <a:endParaRPr lang="de-DE" dirty="0" smtClean="0"/>
          </a:p>
          <a:p>
            <a:r>
              <a:rPr lang="de-DE" dirty="0" smtClean="0"/>
              <a:t>UNESCO World </a:t>
            </a:r>
            <a:r>
              <a:rPr lang="de-DE" dirty="0" smtClean="0"/>
              <a:t>Trend Report </a:t>
            </a:r>
            <a:r>
              <a:rPr lang="de-DE" dirty="0" smtClean="0"/>
              <a:t>Media Development </a:t>
            </a:r>
            <a:r>
              <a:rPr lang="de-DE" dirty="0" err="1" smtClean="0"/>
              <a:t>and</a:t>
            </a:r>
            <a:r>
              <a:rPr lang="de-DE" dirty="0" smtClean="0"/>
              <a:t> Media Freedom 2017  </a:t>
            </a:r>
            <a:r>
              <a:rPr lang="de-DE" dirty="0" err="1" smtClean="0"/>
              <a:t>forthcoming</a:t>
            </a:r>
            <a:endParaRPr lang="de-DE" dirty="0" smtClean="0"/>
          </a:p>
          <a:p>
            <a:r>
              <a:rPr lang="de-DE" dirty="0" smtClean="0"/>
              <a:t>UIS-time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/audio-</a:t>
            </a:r>
            <a:r>
              <a:rPr lang="de-DE" dirty="0" err="1" smtClean="0"/>
              <a:t>visual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de-DE" dirty="0" err="1" smtClean="0"/>
              <a:t>habits</a:t>
            </a:r>
            <a:endParaRPr lang="de-DE" dirty="0" smtClean="0"/>
          </a:p>
          <a:p>
            <a:r>
              <a:rPr lang="de-DE" dirty="0" smtClean="0"/>
              <a:t>Public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broadcasting</a:t>
            </a:r>
            <a:r>
              <a:rPr lang="de-DE" dirty="0" smtClean="0"/>
              <a:t> </a:t>
            </a:r>
            <a:r>
              <a:rPr lang="de-DE" dirty="0" err="1" smtClean="0"/>
              <a:t>make-up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66 countries (</a:t>
            </a:r>
            <a:r>
              <a:rPr lang="de-DE" dirty="0" err="1" smtClean="0"/>
              <a:t>public_private</a:t>
            </a:r>
            <a:r>
              <a:rPr lang="de-DE" dirty="0" smtClean="0"/>
              <a:t>)</a:t>
            </a:r>
          </a:p>
          <a:p>
            <a:r>
              <a:rPr lang="de-DE" dirty="0" smtClean="0"/>
              <a:t>Focus on </a:t>
            </a:r>
            <a:r>
              <a:rPr lang="de-DE" dirty="0" err="1" smtClean="0"/>
              <a:t>content</a:t>
            </a:r>
            <a:r>
              <a:rPr lang="de-DE" dirty="0" smtClean="0"/>
              <a:t>: 30 countries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Quota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/</a:t>
            </a:r>
            <a:r>
              <a:rPr lang="de-DE" dirty="0" err="1" smtClean="0"/>
              <a:t>measure</a:t>
            </a:r>
            <a:r>
              <a:rPr lang="de-DE" dirty="0" smtClean="0"/>
              <a:t> in </a:t>
            </a:r>
            <a:r>
              <a:rPr lang="de-DE" dirty="0" err="1" smtClean="0"/>
              <a:t>psm</a:t>
            </a:r>
            <a:endParaRPr lang="de-DE" dirty="0" smtClean="0"/>
          </a:p>
          <a:p>
            <a:r>
              <a:rPr lang="de-DE" dirty="0" smtClean="0"/>
              <a:t>[</a:t>
            </a:r>
            <a:r>
              <a:rPr lang="de-DE" dirty="0" err="1" smtClean="0"/>
              <a:t>linguistic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-set /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TV </a:t>
            </a:r>
            <a:r>
              <a:rPr lang="de-DE" dirty="0" err="1" smtClean="0"/>
              <a:t>channels</a:t>
            </a:r>
            <a:r>
              <a:rPr lang="de-DE" dirty="0" smtClean="0"/>
              <a:t> </a:t>
            </a:r>
            <a:r>
              <a:rPr lang="de-DE" dirty="0" err="1" smtClean="0"/>
              <a:t>Greater</a:t>
            </a:r>
            <a:r>
              <a:rPr lang="de-DE" dirty="0" smtClean="0"/>
              <a:t> Europe </a:t>
            </a:r>
            <a:r>
              <a:rPr lang="de-DE" dirty="0" err="1" smtClean="0"/>
              <a:t>region</a:t>
            </a:r>
            <a:r>
              <a:rPr lang="de-DE" dirty="0"/>
              <a:t>]</a:t>
            </a:r>
            <a:r>
              <a:rPr lang="de-DE" dirty="0" smtClean="0"/>
              <a:t> – </a:t>
            </a:r>
            <a:r>
              <a:rPr lang="de-DE" b="1" dirty="0" err="1" smtClean="0">
                <a:solidFill>
                  <a:srgbClr val="00B0F0"/>
                </a:solidFill>
              </a:rPr>
              <a:t>over</a:t>
            </a:r>
            <a:r>
              <a:rPr lang="de-DE" b="1" dirty="0" smtClean="0">
                <a:solidFill>
                  <a:srgbClr val="00B0F0"/>
                </a:solidFill>
              </a:rPr>
              <a:t> </a:t>
            </a:r>
            <a:r>
              <a:rPr lang="de-DE" b="1" dirty="0" err="1" smtClean="0">
                <a:solidFill>
                  <a:srgbClr val="00B0F0"/>
                </a:solidFill>
              </a:rPr>
              <a:t>to</a:t>
            </a:r>
            <a:r>
              <a:rPr lang="de-DE" b="1" dirty="0" smtClean="0">
                <a:solidFill>
                  <a:srgbClr val="00B0F0"/>
                </a:solidFill>
              </a:rPr>
              <a:t> Richard!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75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chapter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Intro :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clt</a:t>
            </a:r>
            <a:r>
              <a:rPr lang="de-DE" dirty="0" smtClean="0"/>
              <a:t> </a:t>
            </a:r>
            <a:r>
              <a:rPr lang="de-DE" dirty="0" err="1" smtClean="0"/>
              <a:t>expressions</a:t>
            </a:r>
            <a:r>
              <a:rPr lang="de-DE" dirty="0" smtClean="0"/>
              <a:t>. Focus on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. Choice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citizens</a:t>
            </a:r>
            <a:r>
              <a:rPr lang="de-DE" dirty="0" smtClean="0"/>
              <a:t>.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psb</a:t>
            </a:r>
            <a:r>
              <a:rPr lang="de-DE" dirty="0" smtClean="0"/>
              <a:t> – </a:t>
            </a:r>
            <a:r>
              <a:rPr lang="de-DE" dirty="0" err="1" smtClean="0"/>
              <a:t>psm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PSM initiatives in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the Global South – </a:t>
            </a:r>
            <a:r>
              <a:rPr lang="de-DE" dirty="0" err="1" smtClean="0"/>
              <a:t>examples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Trends :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convergence</a:t>
            </a:r>
            <a:r>
              <a:rPr lang="de-DE" dirty="0" smtClean="0"/>
              <a:t>;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for </a:t>
            </a:r>
            <a:r>
              <a:rPr lang="de-DE" dirty="0" err="1" smtClean="0"/>
              <a:t>kids</a:t>
            </a:r>
            <a:r>
              <a:rPr lang="de-DE" dirty="0" smtClean="0"/>
              <a:t>; </a:t>
            </a:r>
            <a:r>
              <a:rPr lang="de-DE" dirty="0" err="1" smtClean="0"/>
              <a:t>generationZ</a:t>
            </a:r>
            <a:r>
              <a:rPr lang="de-DE" dirty="0" smtClean="0"/>
              <a:t>;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clt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: „</a:t>
            </a:r>
            <a:r>
              <a:rPr lang="de-DE" dirty="0" err="1" smtClean="0"/>
              <a:t>watchTV</a:t>
            </a:r>
            <a:r>
              <a:rPr lang="de-DE" dirty="0" smtClean="0"/>
              <a:t>“.</a:t>
            </a:r>
            <a:br>
              <a:rPr lang="de-DE" dirty="0" smtClean="0"/>
            </a:b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-term </a:t>
            </a:r>
            <a:r>
              <a:rPr lang="de-DE" dirty="0" err="1" smtClean="0"/>
              <a:t>monitoring</a:t>
            </a:r>
            <a:r>
              <a:rPr lang="de-DE" dirty="0" smtClean="0"/>
              <a:t>; UNESCO World Trend Report 2017</a:t>
            </a:r>
          </a:p>
          <a:p>
            <a:pPr marL="514350" indent="-514350">
              <a:buFont typeface="+mj-lt"/>
              <a:buAutoNum type="arabicParenBoth"/>
            </a:pPr>
            <a:r>
              <a:rPr lang="de-DE" dirty="0" smtClean="0"/>
              <a:t>Policy </a:t>
            </a:r>
            <a:r>
              <a:rPr lang="de-DE" dirty="0" err="1" smtClean="0"/>
              <a:t>responses</a:t>
            </a:r>
            <a:r>
              <a:rPr lang="de-DE" dirty="0" smtClean="0"/>
              <a:t>: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ecosystems</a:t>
            </a:r>
            <a:r>
              <a:rPr lang="de-DE" dirty="0" smtClean="0"/>
              <a:t>; </a:t>
            </a:r>
            <a:r>
              <a:rPr lang="de-DE" dirty="0" err="1" smtClean="0"/>
              <a:t>Quota</a:t>
            </a:r>
            <a:r>
              <a:rPr lang="de-DE" dirty="0" smtClean="0"/>
              <a:t> – quo </a:t>
            </a:r>
            <a:r>
              <a:rPr lang="de-DE" dirty="0" err="1" smtClean="0"/>
              <a:t>vadis</a:t>
            </a:r>
            <a:r>
              <a:rPr lang="de-DE" dirty="0" smtClean="0"/>
              <a:t>? </a:t>
            </a:r>
            <a:r>
              <a:rPr lang="de-DE" dirty="0" err="1" smtClean="0"/>
              <a:t>Towards</a:t>
            </a:r>
            <a:r>
              <a:rPr lang="de-DE" dirty="0" smtClean="0"/>
              <a:t> a </a:t>
            </a:r>
            <a:r>
              <a:rPr lang="de-DE" dirty="0" err="1" smtClean="0"/>
              <a:t>culture-empowering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framework</a:t>
            </a:r>
            <a:r>
              <a:rPr lang="de-DE" dirty="0" smtClean="0"/>
              <a:t> for the 21st </a:t>
            </a:r>
            <a:r>
              <a:rPr lang="de-DE" dirty="0" err="1" smtClean="0"/>
              <a:t>century</a:t>
            </a:r>
            <a:endParaRPr lang="de-DE" dirty="0" smtClean="0"/>
          </a:p>
          <a:p>
            <a:pPr marL="514350" indent="-514350">
              <a:buFont typeface="+mj-lt"/>
              <a:buAutoNum type="arabicParenBoth"/>
            </a:pPr>
            <a:r>
              <a:rPr lang="de-DE" dirty="0" err="1" smtClean="0"/>
              <a:t>Indicators</a:t>
            </a:r>
            <a:r>
              <a:rPr lang="de-DE" dirty="0" smtClean="0"/>
              <a:t>/SDG in a </a:t>
            </a:r>
            <a:r>
              <a:rPr lang="de-DE" dirty="0" err="1" smtClean="0"/>
              <a:t>nutshell</a:t>
            </a:r>
            <a:r>
              <a:rPr lang="de-DE" dirty="0" smtClean="0"/>
              <a:t> (5) </a:t>
            </a:r>
            <a:r>
              <a:rPr lang="de-DE" dirty="0" err="1" smtClean="0"/>
              <a:t>messages</a:t>
            </a:r>
            <a:r>
              <a:rPr lang="de-DE" dirty="0" smtClean="0"/>
              <a:t>, </a:t>
            </a:r>
            <a:r>
              <a:rPr lang="de-DE" dirty="0" err="1" smtClean="0"/>
              <a:t>recommendations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0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Case </a:t>
            </a:r>
            <a:r>
              <a:rPr lang="de-DE" dirty="0" err="1" smtClean="0"/>
              <a:t>studies</a:t>
            </a:r>
            <a:r>
              <a:rPr lang="de-DE" dirty="0" smtClean="0"/>
              <a:t> (I)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2016 </a:t>
            </a:r>
            <a:r>
              <a:rPr lang="de-DE" dirty="0" err="1" smtClean="0"/>
              <a:t>volume</a:t>
            </a:r>
            <a:r>
              <a:rPr lang="de-DE" dirty="0" smtClean="0"/>
              <a:t> Public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initiatives </a:t>
            </a:r>
            <a:r>
              <a:rPr lang="de-DE" dirty="0" err="1"/>
              <a:t>from</a:t>
            </a:r>
            <a:r>
              <a:rPr lang="de-DE" dirty="0"/>
              <a:t> the Global South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eds</a:t>
            </a:r>
            <a:r>
              <a:rPr lang="de-DE" dirty="0" smtClean="0"/>
              <a:t>. Rahman/</a:t>
            </a:r>
            <a:r>
              <a:rPr lang="de-DE" dirty="0" err="1" smtClean="0"/>
              <a:t>Fernell</a:t>
            </a:r>
            <a:r>
              <a:rPr lang="de-DE" dirty="0" smtClean="0"/>
              <a:t> Lowe – RIPE-</a:t>
            </a:r>
            <a:r>
              <a:rPr lang="de-DE" dirty="0" err="1" smtClean="0"/>
              <a:t>Nordicom</a:t>
            </a:r>
            <a:r>
              <a:rPr lang="de-DE" dirty="0" smtClean="0"/>
              <a:t> 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Bangladesh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South </a:t>
            </a:r>
            <a:r>
              <a:rPr lang="de-DE" dirty="0" err="1" smtClean="0"/>
              <a:t>Asia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Morocco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MENA Region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Mexico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Latin</a:t>
            </a:r>
            <a:r>
              <a:rPr lang="de-DE" dirty="0" smtClean="0"/>
              <a:t> </a:t>
            </a:r>
            <a:r>
              <a:rPr lang="de-DE" dirty="0" err="1" smtClean="0"/>
              <a:t>America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South-East-</a:t>
            </a:r>
            <a:r>
              <a:rPr lang="de-DE" dirty="0" err="1" smtClean="0"/>
              <a:t>Asia</a:t>
            </a:r>
            <a:r>
              <a:rPr lang="de-DE" dirty="0" smtClean="0"/>
              <a:t>, </a:t>
            </a:r>
            <a:r>
              <a:rPr lang="de-DE" dirty="0" err="1" smtClean="0"/>
              <a:t>comparison</a:t>
            </a:r>
            <a:r>
              <a:rPr lang="de-DE" dirty="0" smtClean="0"/>
              <a:t> Malaysia-</a:t>
            </a:r>
            <a:r>
              <a:rPr lang="de-DE" dirty="0" err="1" smtClean="0"/>
              <a:t>Indonesia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South </a:t>
            </a:r>
            <a:r>
              <a:rPr lang="de-DE" dirty="0" err="1" smtClean="0"/>
              <a:t>Africa‘s</a:t>
            </a:r>
            <a:r>
              <a:rPr lang="de-DE" dirty="0" smtClean="0"/>
              <a:t> </a:t>
            </a:r>
            <a:r>
              <a:rPr lang="de-DE" dirty="0" err="1" smtClean="0"/>
              <a:t>psm</a:t>
            </a:r>
            <a:r>
              <a:rPr lang="de-DE" dirty="0" smtClean="0"/>
              <a:t> </a:t>
            </a:r>
            <a:r>
              <a:rPr lang="de-DE" dirty="0" err="1" smtClean="0"/>
              <a:t>experience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endParaRPr lang="de-DE" dirty="0"/>
          </a:p>
          <a:p>
            <a:r>
              <a:rPr lang="de-DE" dirty="0" err="1" smtClean="0"/>
              <a:t>Republic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Korea - </a:t>
            </a:r>
            <a:r>
              <a:rPr lang="de-DE" dirty="0" err="1" smtClean="0"/>
              <a:t>Domestic</a:t>
            </a:r>
            <a:r>
              <a:rPr lang="de-DE" dirty="0" smtClean="0"/>
              <a:t> Content </a:t>
            </a:r>
            <a:r>
              <a:rPr lang="de-DE" dirty="0" err="1" smtClean="0"/>
              <a:t>Policies</a:t>
            </a:r>
            <a:r>
              <a:rPr lang="de-DE" dirty="0" smtClean="0"/>
              <a:t> in the </a:t>
            </a:r>
            <a:r>
              <a:rPr lang="de-DE" dirty="0" err="1" smtClean="0"/>
              <a:t>Broadbend</a:t>
            </a:r>
            <a:r>
              <a:rPr lang="de-DE" dirty="0" smtClean="0"/>
              <a:t> Age: A </a:t>
            </a:r>
            <a:r>
              <a:rPr lang="de-DE" dirty="0" err="1" smtClean="0"/>
              <a:t>Four</a:t>
            </a:r>
            <a:r>
              <a:rPr lang="de-DE" dirty="0" smtClean="0"/>
              <a:t>-Country Analysis [AUS/CAN/IRE/</a:t>
            </a:r>
            <a:r>
              <a:rPr lang="de-DE" dirty="0" err="1" smtClean="0"/>
              <a:t>RoK</a:t>
            </a:r>
            <a:r>
              <a:rPr lang="de-DE" dirty="0" smtClean="0"/>
              <a:t>], Canberra 2015</a:t>
            </a:r>
          </a:p>
          <a:p>
            <a:pPr>
              <a:buFont typeface="Wingdings" panose="05000000000000000000" pitchFamily="2" charset="2"/>
              <a:buChar char="ü"/>
            </a:pPr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91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Case </a:t>
            </a:r>
            <a:r>
              <a:rPr lang="de-DE" dirty="0" err="1" smtClean="0"/>
              <a:t>studies</a:t>
            </a:r>
            <a:r>
              <a:rPr lang="de-DE" dirty="0" smtClean="0"/>
              <a:t> (II)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High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for </a:t>
            </a:r>
            <a:r>
              <a:rPr lang="de-DE" dirty="0" err="1" smtClean="0"/>
              <a:t>children</a:t>
            </a:r>
            <a:r>
              <a:rPr lang="de-DE" dirty="0" smtClean="0"/>
              <a:t> [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youth</a:t>
            </a:r>
            <a:r>
              <a:rPr lang="de-DE" dirty="0" smtClean="0"/>
              <a:t>] – </a:t>
            </a:r>
            <a:r>
              <a:rPr lang="de-DE" dirty="0" err="1" smtClean="0"/>
              <a:t>Argentina</a:t>
            </a:r>
            <a:r>
              <a:rPr lang="de-DE" dirty="0" smtClean="0"/>
              <a:t> </a:t>
            </a:r>
            <a:r>
              <a:rPr lang="de-DE" dirty="0" err="1" smtClean="0"/>
              <a:t>revisited</a:t>
            </a:r>
            <a:r>
              <a:rPr lang="de-DE" dirty="0" smtClean="0"/>
              <a:t> [Box 2.2., 2015] – </a:t>
            </a:r>
            <a:r>
              <a:rPr lang="de-DE" dirty="0" err="1" smtClean="0"/>
              <a:t>linking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the World </a:t>
            </a:r>
            <a:r>
              <a:rPr lang="de-DE" dirty="0" err="1" smtClean="0"/>
              <a:t>Summit</a:t>
            </a:r>
            <a:r>
              <a:rPr lang="de-DE" dirty="0" smtClean="0"/>
              <a:t> Initiatives 2014 / 2017 „</a:t>
            </a:r>
            <a:r>
              <a:rPr lang="en-GB" dirty="0" smtClean="0">
                <a:solidFill>
                  <a:srgbClr val="00B0F0"/>
                </a:solidFill>
              </a:rPr>
              <a:t>Children’s </a:t>
            </a:r>
            <a:r>
              <a:rPr lang="en-GB" dirty="0">
                <a:solidFill>
                  <a:srgbClr val="00B0F0"/>
                </a:solidFill>
              </a:rPr>
              <a:t>Content </a:t>
            </a:r>
            <a:r>
              <a:rPr lang="en-GB" dirty="0"/>
              <a:t>at the Core of Public Service Media in a Multiplatform </a:t>
            </a:r>
            <a:r>
              <a:rPr lang="en-GB" dirty="0" smtClean="0"/>
              <a:t>Era”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de-DE" dirty="0">
                <a:solidFill>
                  <a:srgbClr val="00B0F0"/>
                </a:solidFill>
              </a:rPr>
              <a:t>AVMS_D </a:t>
            </a:r>
            <a:r>
              <a:rPr lang="de-DE" dirty="0" err="1">
                <a:solidFill>
                  <a:srgbClr val="00B0F0"/>
                </a:solidFill>
              </a:rPr>
              <a:t>revision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/>
              <a:t>process</a:t>
            </a:r>
            <a:r>
              <a:rPr lang="de-DE" dirty="0"/>
              <a:t> 2015-2017, EU (May 2017-Council </a:t>
            </a:r>
            <a:r>
              <a:rPr lang="de-DE" dirty="0" err="1"/>
              <a:t>decision</a:t>
            </a:r>
            <a:r>
              <a:rPr lang="de-DE" dirty="0"/>
              <a:t>)</a:t>
            </a:r>
          </a:p>
          <a:p>
            <a:endParaRPr lang="en-GB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34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r>
              <a:rPr lang="de-DE" dirty="0" smtClean="0"/>
              <a:t> (I)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horizontal </a:t>
            </a:r>
            <a:r>
              <a:rPr lang="de-DE" dirty="0" err="1" smtClean="0">
                <a:solidFill>
                  <a:srgbClr val="00B0F0"/>
                </a:solidFill>
              </a:rPr>
              <a:t>media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convergence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omni-present</a:t>
            </a:r>
            <a:r>
              <a:rPr lang="de-DE" dirty="0" smtClean="0"/>
              <a:t> in </a:t>
            </a:r>
            <a:r>
              <a:rPr lang="de-DE" dirty="0" err="1" smtClean="0"/>
              <a:t>daily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 (</a:t>
            </a:r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screens</a:t>
            </a:r>
            <a:r>
              <a:rPr lang="de-DE" dirty="0" smtClean="0"/>
              <a:t>, </a:t>
            </a:r>
            <a:r>
              <a:rPr lang="de-DE" dirty="0" err="1" smtClean="0"/>
              <a:t>generation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habits</a:t>
            </a:r>
            <a:r>
              <a:rPr lang="de-DE" dirty="0" smtClean="0"/>
              <a:t>, </a:t>
            </a:r>
            <a:r>
              <a:rPr lang="de-DE" dirty="0" err="1" smtClean="0"/>
              <a:t>psm</a:t>
            </a:r>
            <a:r>
              <a:rPr lang="de-DE" dirty="0" smtClean="0"/>
              <a:t> „lost-non-</a:t>
            </a:r>
            <a:r>
              <a:rPr lang="de-DE" dirty="0" err="1" smtClean="0"/>
              <a:t>tv</a:t>
            </a:r>
            <a:r>
              <a:rPr lang="de-DE" dirty="0" smtClean="0"/>
              <a:t>-generation“,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challenge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mainstreamed</a:t>
            </a:r>
            <a:r>
              <a:rPr lang="de-DE" dirty="0" smtClean="0"/>
              <a:t> </a:t>
            </a:r>
            <a:r>
              <a:rPr lang="de-DE" dirty="0" err="1" smtClean="0"/>
              <a:t>reality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Variety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responses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, i.a. </a:t>
            </a:r>
            <a:br>
              <a:rPr lang="de-DE" dirty="0" smtClean="0"/>
            </a:br>
            <a:r>
              <a:rPr lang="de-DE" dirty="0" smtClean="0">
                <a:solidFill>
                  <a:srgbClr val="00B0F0"/>
                </a:solidFill>
              </a:rPr>
              <a:t>(check </a:t>
            </a:r>
            <a:r>
              <a:rPr lang="de-DE" dirty="0" err="1" smtClean="0">
                <a:solidFill>
                  <a:srgbClr val="00B0F0"/>
                </a:solidFill>
              </a:rPr>
              <a:t>against</a:t>
            </a:r>
            <a:r>
              <a:rPr lang="de-DE" dirty="0" smtClean="0">
                <a:solidFill>
                  <a:srgbClr val="00B0F0"/>
                </a:solidFill>
              </a:rPr>
              <a:t> AVMS_D </a:t>
            </a:r>
            <a:r>
              <a:rPr lang="de-DE" dirty="0" err="1" smtClean="0">
                <a:solidFill>
                  <a:srgbClr val="00B0F0"/>
                </a:solidFill>
              </a:rPr>
              <a:t>revision</a:t>
            </a:r>
            <a:r>
              <a:rPr lang="de-DE" dirty="0" smtClean="0">
                <a:solidFill>
                  <a:srgbClr val="00B0F0"/>
                </a:solidFill>
              </a:rPr>
              <a:t>/EU – </a:t>
            </a:r>
            <a:r>
              <a:rPr lang="de-DE" dirty="0" err="1" smtClean="0">
                <a:solidFill>
                  <a:srgbClr val="00B0F0"/>
                </a:solidFill>
              </a:rPr>
              <a:t>case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study</a:t>
            </a:r>
            <a:r>
              <a:rPr lang="de-DE" dirty="0" smtClean="0">
                <a:solidFill>
                  <a:srgbClr val="00B0F0"/>
                </a:solidFill>
              </a:rPr>
              <a:t>-in-progress)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 </a:t>
            </a:r>
            <a:r>
              <a:rPr lang="de-DE" dirty="0" err="1" smtClean="0"/>
              <a:t>oblige</a:t>
            </a:r>
            <a:r>
              <a:rPr lang="de-DE" dirty="0" smtClean="0"/>
              <a:t> </a:t>
            </a:r>
            <a:r>
              <a:rPr lang="de-DE" dirty="0" err="1" smtClean="0"/>
              <a:t>net</a:t>
            </a:r>
            <a:r>
              <a:rPr lang="de-DE" dirty="0" smtClean="0"/>
              <a:t> </a:t>
            </a:r>
            <a:r>
              <a:rPr lang="de-DE" dirty="0" err="1" smtClean="0"/>
              <a:t>providers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-media </a:t>
            </a:r>
            <a:r>
              <a:rPr lang="de-DE" dirty="0" err="1" smtClean="0"/>
              <a:t>offers</a:t>
            </a:r>
            <a:r>
              <a:rPr lang="de-DE" dirty="0" smtClean="0"/>
              <a:t> (</a:t>
            </a:r>
            <a:r>
              <a:rPr lang="de-DE" dirty="0" err="1" smtClean="0"/>
              <a:t>tv,radio</a:t>
            </a:r>
            <a:r>
              <a:rPr lang="de-DE" dirty="0" smtClean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make</a:t>
            </a:r>
            <a:r>
              <a:rPr lang="de-DE" dirty="0" smtClean="0"/>
              <a:t> digital </a:t>
            </a:r>
            <a:r>
              <a:rPr lang="de-DE" dirty="0" err="1" smtClean="0"/>
              <a:t>radio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oblige</a:t>
            </a:r>
            <a:r>
              <a:rPr lang="de-DE" dirty="0" smtClean="0"/>
              <a:t> </a:t>
            </a:r>
            <a:r>
              <a:rPr lang="de-DE" dirty="0" err="1" smtClean="0"/>
              <a:t>naviation</a:t>
            </a:r>
            <a:r>
              <a:rPr lang="de-DE" dirty="0" smtClean="0"/>
              <a:t> </a:t>
            </a:r>
            <a:r>
              <a:rPr lang="de-DE" dirty="0" err="1" smtClean="0"/>
              <a:t>aids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quota</a:t>
            </a:r>
            <a:r>
              <a:rPr lang="de-DE" dirty="0" smtClean="0"/>
              <a:t> –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!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28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r>
              <a:rPr lang="de-DE" dirty="0" smtClean="0"/>
              <a:t> (II)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State </a:t>
            </a:r>
            <a:r>
              <a:rPr lang="de-DE" dirty="0" err="1" smtClean="0"/>
              <a:t>Parties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the Convention </a:t>
            </a:r>
            <a:r>
              <a:rPr lang="de-DE" dirty="0" err="1" smtClean="0"/>
              <a:t>report</a:t>
            </a:r>
            <a:r>
              <a:rPr lang="de-DE" dirty="0" smtClean="0"/>
              <a:t> initiatives (</a:t>
            </a:r>
            <a:r>
              <a:rPr lang="de-DE" dirty="0" err="1" smtClean="0"/>
              <a:t>plans</a:t>
            </a:r>
            <a:r>
              <a:rPr lang="de-DE" dirty="0" smtClean="0"/>
              <a:t>, </a:t>
            </a:r>
            <a:r>
              <a:rPr lang="de-DE" dirty="0" err="1" smtClean="0"/>
              <a:t>strategies</a:t>
            </a:r>
            <a:r>
              <a:rPr lang="de-DE" dirty="0" smtClean="0"/>
              <a:t>,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laws</a:t>
            </a:r>
            <a:r>
              <a:rPr lang="de-DE" dirty="0" smtClean="0"/>
              <a:t>) for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approaches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policies</a:t>
            </a:r>
            <a:r>
              <a:rPr lang="de-DE" dirty="0" smtClean="0"/>
              <a:t> in the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the </a:t>
            </a:r>
            <a:r>
              <a:rPr lang="de-DE" dirty="0" err="1" smtClean="0"/>
              <a:t>media</a:t>
            </a:r>
            <a:r>
              <a:rPr lang="de-DE" dirty="0" smtClean="0"/>
              <a:t>, on </a:t>
            </a:r>
            <a:r>
              <a:rPr lang="de-DE" dirty="0" err="1" smtClean="0"/>
              <a:t>networks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the </a:t>
            </a:r>
            <a:r>
              <a:rPr lang="de-DE" dirty="0" err="1" smtClean="0"/>
              <a:t>internet</a:t>
            </a:r>
            <a:r>
              <a:rPr lang="de-DE" dirty="0" smtClean="0"/>
              <a:t>, an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freedoms</a:t>
            </a:r>
            <a:r>
              <a:rPr lang="de-DE" dirty="0" smtClean="0"/>
              <a:t> –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become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</a:t>
            </a:r>
            <a:r>
              <a:rPr lang="de-DE" dirty="0" err="1" smtClean="0"/>
              <a:t>blocks</a:t>
            </a:r>
            <a:r>
              <a:rPr lang="de-DE" dirty="0" smtClean="0"/>
              <a:t> for a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ecosystem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ensures</a:t>
            </a:r>
            <a:r>
              <a:rPr lang="de-DE" dirty="0" smtClean="0"/>
              <a:t> the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expressions</a:t>
            </a:r>
            <a:r>
              <a:rPr lang="de-DE" dirty="0" smtClean="0"/>
              <a:t> [QPRs]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Norway</a:t>
            </a:r>
            <a:r>
              <a:rPr lang="de-DE" dirty="0" smtClean="0"/>
              <a:t> /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diversity</a:t>
            </a:r>
            <a:r>
              <a:rPr lang="de-DE" dirty="0" smtClean="0"/>
              <a:t> </a:t>
            </a:r>
            <a:r>
              <a:rPr lang="de-DE" dirty="0" err="1" smtClean="0"/>
              <a:t>commission</a:t>
            </a:r>
            <a:r>
              <a:rPr lang="de-DE" dirty="0" smtClean="0"/>
              <a:t> 2015 / Green </a:t>
            </a:r>
            <a:r>
              <a:rPr lang="de-DE" dirty="0" err="1" smtClean="0"/>
              <a:t>paper</a:t>
            </a:r>
            <a:r>
              <a:rPr lang="de-DE" dirty="0" smtClean="0"/>
              <a:t> 01.03.2017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Senegal / 2017-2021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Uruguay /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law</a:t>
            </a:r>
            <a:r>
              <a:rPr lang="de-DE" dirty="0" smtClean="0"/>
              <a:t> 2014, Constitutional Court, </a:t>
            </a:r>
            <a:r>
              <a:rPr lang="de-DE" dirty="0" err="1" smtClean="0"/>
              <a:t>Civil</a:t>
            </a:r>
            <a:r>
              <a:rPr lang="de-DE" dirty="0" smtClean="0"/>
              <a:t> Society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Latvia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Kenia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err="1" smtClean="0"/>
              <a:t>xxxx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endParaRPr lang="de-DE" dirty="0" smtClean="0"/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1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r>
              <a:rPr lang="de-DE" dirty="0" smtClean="0"/>
              <a:t> (III)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2016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the Global Media Monitoring </a:t>
            </a:r>
            <a:r>
              <a:rPr lang="de-DE" dirty="0" err="1"/>
              <a:t>project</a:t>
            </a:r>
            <a:r>
              <a:rPr lang="de-DE" dirty="0"/>
              <a:t> (GMMP) on </a:t>
            </a:r>
            <a:r>
              <a:rPr lang="de-DE" dirty="0" err="1"/>
              <a:t>gender</a:t>
            </a:r>
            <a:r>
              <a:rPr lang="de-DE" dirty="0"/>
              <a:t> in </a:t>
            </a:r>
            <a:r>
              <a:rPr lang="de-DE" dirty="0" err="1"/>
              <a:t>news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 </a:t>
            </a:r>
            <a:r>
              <a:rPr lang="de-DE" dirty="0">
                <a:solidFill>
                  <a:srgbClr val="00B0F0"/>
                </a:solidFill>
              </a:rPr>
              <a:t>(X % </a:t>
            </a:r>
            <a:r>
              <a:rPr lang="de-DE" dirty="0" err="1">
                <a:solidFill>
                  <a:srgbClr val="00B0F0"/>
                </a:solidFill>
              </a:rPr>
              <a:t>more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women</a:t>
            </a:r>
            <a:r>
              <a:rPr lang="de-DE" dirty="0">
                <a:solidFill>
                  <a:srgbClr val="00B0F0"/>
                </a:solidFill>
              </a:rPr>
              <a:t> in </a:t>
            </a:r>
            <a:r>
              <a:rPr lang="de-DE" dirty="0" err="1">
                <a:solidFill>
                  <a:srgbClr val="00B0F0"/>
                </a:solidFill>
              </a:rPr>
              <a:t>media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than</a:t>
            </a:r>
            <a:r>
              <a:rPr lang="de-DE" dirty="0">
                <a:solidFill>
                  <a:srgbClr val="00B0F0"/>
                </a:solidFill>
              </a:rPr>
              <a:t> in 2005</a:t>
            </a:r>
            <a:r>
              <a:rPr lang="de-DE" dirty="0" smtClean="0">
                <a:solidFill>
                  <a:srgbClr val="00B0F0"/>
                </a:solidFill>
              </a:rPr>
              <a:t>)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/>
            </a:r>
            <a:br>
              <a:rPr lang="de-DE" dirty="0" smtClean="0">
                <a:solidFill>
                  <a:srgbClr val="FF0000"/>
                </a:solidFill>
              </a:rPr>
            </a:b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2017 World Trends Report Media Development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Media Freedom </a:t>
            </a:r>
            <a:r>
              <a:rPr lang="de-DE" dirty="0">
                <a:solidFill>
                  <a:srgbClr val="FF0000"/>
                </a:solidFill>
              </a:rPr>
              <a:t>UNESCO </a:t>
            </a:r>
            <a:r>
              <a:rPr lang="de-DE" dirty="0" smtClean="0">
                <a:solidFill>
                  <a:srgbClr val="00B0F0"/>
                </a:solidFill>
              </a:rPr>
              <a:t>[due 1st </a:t>
            </a:r>
            <a:r>
              <a:rPr lang="de-DE" dirty="0" err="1" smtClean="0">
                <a:solidFill>
                  <a:srgbClr val="00B0F0"/>
                </a:solidFill>
              </a:rPr>
              <a:t>July</a:t>
            </a:r>
            <a:r>
              <a:rPr lang="de-DE" dirty="0" smtClean="0">
                <a:solidFill>
                  <a:srgbClr val="00B0F0"/>
                </a:solidFill>
              </a:rPr>
              <a:t> 2017!]– </a:t>
            </a:r>
            <a:r>
              <a:rPr lang="de-DE" dirty="0"/>
              <a:t>double-check </a:t>
            </a:r>
            <a:r>
              <a:rPr lang="de-DE" dirty="0" err="1" smtClean="0"/>
              <a:t>against</a:t>
            </a:r>
            <a:r>
              <a:rPr lang="de-DE" dirty="0" smtClean="0"/>
              <a:t> 2014 </a:t>
            </a:r>
            <a:r>
              <a:rPr lang="de-DE" dirty="0" err="1" smtClean="0"/>
              <a:t>conclusions</a:t>
            </a:r>
            <a:r>
              <a:rPr lang="de-DE" dirty="0" smtClean="0"/>
              <a:t>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Professional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institutions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 err="1" smtClean="0"/>
              <a:t>remain</a:t>
            </a:r>
            <a:r>
              <a:rPr lang="de-DE" dirty="0" smtClean="0"/>
              <a:t> the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agenda</a:t>
            </a:r>
            <a:r>
              <a:rPr lang="de-DE" dirty="0" smtClean="0"/>
              <a:t> </a:t>
            </a:r>
            <a:r>
              <a:rPr lang="de-DE" dirty="0" err="1" smtClean="0"/>
              <a:t>setters</a:t>
            </a:r>
            <a:r>
              <a:rPr lang="de-DE" dirty="0" smtClean="0"/>
              <a:t> for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 in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regions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Radio </a:t>
            </a:r>
            <a:r>
              <a:rPr lang="de-DE" dirty="0" err="1"/>
              <a:t>remains</a:t>
            </a:r>
            <a:r>
              <a:rPr lang="de-DE" dirty="0"/>
              <a:t> the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channel</a:t>
            </a:r>
            <a:r>
              <a:rPr lang="de-DE" dirty="0"/>
              <a:t> for diverse </a:t>
            </a:r>
            <a:r>
              <a:rPr lang="de-DE" dirty="0" err="1"/>
              <a:t>content</a:t>
            </a:r>
            <a:r>
              <a:rPr lang="de-DE" dirty="0"/>
              <a:t> – </a:t>
            </a:r>
            <a:r>
              <a:rPr lang="de-DE" dirty="0" err="1"/>
              <a:t>considerable</a:t>
            </a:r>
            <a:r>
              <a:rPr lang="de-DE" dirty="0"/>
              <a:t> </a:t>
            </a:r>
            <a:r>
              <a:rPr lang="de-DE" dirty="0" err="1"/>
              <a:t>reach</a:t>
            </a:r>
            <a:r>
              <a:rPr lang="de-DE" dirty="0"/>
              <a:t>  /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amplified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/ a solid </a:t>
            </a:r>
            <a:r>
              <a:rPr lang="de-DE" dirty="0" err="1"/>
              <a:t>basis</a:t>
            </a:r>
            <a:r>
              <a:rPr lang="de-DE" dirty="0"/>
              <a:t> for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media</a:t>
            </a:r>
            <a:endParaRPr lang="de-DE" dirty="0"/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7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r>
              <a:rPr lang="de-DE" dirty="0" smtClean="0"/>
              <a:t> (IV)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2014-2016 </a:t>
            </a:r>
            <a:r>
              <a:rPr lang="de-DE" dirty="0" smtClean="0">
                <a:solidFill>
                  <a:srgbClr val="00B0F0"/>
                </a:solidFill>
              </a:rPr>
              <a:t>Global Alliance on Media </a:t>
            </a:r>
            <a:r>
              <a:rPr lang="de-DE" dirty="0" err="1" smtClean="0">
                <a:solidFill>
                  <a:srgbClr val="00B0F0"/>
                </a:solidFill>
              </a:rPr>
              <a:t>and</a:t>
            </a:r>
            <a:r>
              <a:rPr lang="de-DE" dirty="0" smtClean="0">
                <a:solidFill>
                  <a:srgbClr val="00B0F0"/>
                </a:solidFill>
              </a:rPr>
              <a:t> Gender </a:t>
            </a:r>
            <a:r>
              <a:rPr lang="de-DE" dirty="0" smtClean="0"/>
              <a:t>(+/- 80 </a:t>
            </a:r>
            <a:r>
              <a:rPr lang="de-DE" dirty="0" err="1" smtClean="0"/>
              <a:t>organizations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 the </a:t>
            </a:r>
            <a:r>
              <a:rPr lang="de-DE" dirty="0" err="1" smtClean="0"/>
              <a:t>globe</a:t>
            </a:r>
            <a:r>
              <a:rPr lang="de-DE" dirty="0" smtClean="0"/>
              <a:t>), on </a:t>
            </a:r>
            <a:r>
              <a:rPr lang="de-DE" dirty="0" err="1"/>
              <a:t>gender</a:t>
            </a:r>
            <a:r>
              <a:rPr lang="de-DE" dirty="0"/>
              <a:t> in </a:t>
            </a:r>
            <a:r>
              <a:rPr lang="de-DE" dirty="0" err="1"/>
              <a:t>news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 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relaunched</a:t>
            </a:r>
            <a:r>
              <a:rPr lang="de-DE" dirty="0" smtClean="0"/>
              <a:t>, </a:t>
            </a:r>
            <a:r>
              <a:rPr lang="de-DE" dirty="0" err="1" smtClean="0"/>
              <a:t>overhaul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governance</a:t>
            </a:r>
            <a:r>
              <a:rPr lang="de-DE" dirty="0" smtClean="0"/>
              <a:t> </a:t>
            </a:r>
            <a:r>
              <a:rPr lang="de-DE" dirty="0" smtClean="0"/>
              <a:t>(2017),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leadership</a:t>
            </a:r>
            <a:r>
              <a:rPr lang="de-DE" dirty="0" smtClean="0"/>
              <a:t> (MEX)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How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a – </a:t>
            </a:r>
            <a:r>
              <a:rPr lang="de-DE" dirty="0" err="1" smtClean="0"/>
              <a:t>strategic</a:t>
            </a:r>
            <a:r>
              <a:rPr lang="de-DE" dirty="0" smtClean="0"/>
              <a:t> -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relationship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the 2005-Convention </a:t>
            </a:r>
            <a:r>
              <a:rPr lang="de-DE" dirty="0" err="1" smtClean="0"/>
              <a:t>stakeholders</a:t>
            </a:r>
            <a:r>
              <a:rPr lang="de-DE" dirty="0" smtClean="0"/>
              <a:t> / expert </a:t>
            </a:r>
            <a:r>
              <a:rPr lang="de-DE" dirty="0" err="1" smtClean="0"/>
              <a:t>community</a:t>
            </a:r>
            <a:r>
              <a:rPr lang="de-DE" dirty="0" smtClean="0"/>
              <a:t>?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/>
              <a:t>Same </a:t>
            </a:r>
            <a:r>
              <a:rPr lang="de-DE" dirty="0" err="1" smtClean="0"/>
              <a:t>question</a:t>
            </a:r>
            <a:r>
              <a:rPr lang="de-DE" dirty="0" smtClean="0"/>
              <a:t> valid for </a:t>
            </a:r>
            <a:r>
              <a:rPr lang="de-DE" dirty="0" smtClean="0">
                <a:solidFill>
                  <a:srgbClr val="00B0F0"/>
                </a:solidFill>
              </a:rPr>
              <a:t>Public </a:t>
            </a:r>
            <a:r>
              <a:rPr lang="de-DE" dirty="0" err="1" smtClean="0">
                <a:solidFill>
                  <a:srgbClr val="00B0F0"/>
                </a:solidFill>
              </a:rPr>
              <a:t>Broadcasters</a:t>
            </a:r>
            <a:r>
              <a:rPr lang="de-DE" dirty="0" smtClean="0">
                <a:solidFill>
                  <a:srgbClr val="00B0F0"/>
                </a:solidFill>
              </a:rPr>
              <a:t> International </a:t>
            </a:r>
            <a:r>
              <a:rPr lang="de-DE" dirty="0" smtClean="0"/>
              <a:t>(in </a:t>
            </a:r>
            <a:r>
              <a:rPr lang="de-DE" dirty="0" err="1" smtClean="0"/>
              <a:t>existence</a:t>
            </a:r>
            <a:r>
              <a:rPr lang="de-DE" dirty="0" smtClean="0"/>
              <a:t> for 25 </a:t>
            </a:r>
            <a:r>
              <a:rPr lang="de-DE" dirty="0" err="1" smtClean="0"/>
              <a:t>years</a:t>
            </a:r>
            <a:r>
              <a:rPr lang="de-DE" dirty="0" smtClean="0"/>
              <a:t>, +/- 80 </a:t>
            </a:r>
            <a:r>
              <a:rPr lang="de-DE" dirty="0" err="1" smtClean="0"/>
              <a:t>organizations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four</a:t>
            </a:r>
            <a:r>
              <a:rPr lang="de-DE" dirty="0" smtClean="0"/>
              <a:t> </a:t>
            </a:r>
            <a:r>
              <a:rPr lang="de-DE" dirty="0" err="1" smtClean="0"/>
              <a:t>continents</a:t>
            </a:r>
            <a:r>
              <a:rPr lang="de-DE" dirty="0" smtClean="0"/>
              <a:t>, </a:t>
            </a:r>
            <a:r>
              <a:rPr lang="de-DE" dirty="0" err="1" smtClean="0"/>
              <a:t>annual</a:t>
            </a:r>
            <a:r>
              <a:rPr lang="de-DE" dirty="0" smtClean="0"/>
              <a:t> </a:t>
            </a:r>
            <a:r>
              <a:rPr lang="de-DE" dirty="0" err="1" smtClean="0"/>
              <a:t>meetings</a:t>
            </a:r>
            <a:r>
              <a:rPr lang="de-DE" dirty="0" smtClean="0"/>
              <a:t> in </a:t>
            </a:r>
            <a:r>
              <a:rPr lang="de-DE" dirty="0" err="1" smtClean="0"/>
              <a:t>autumn</a:t>
            </a:r>
            <a:r>
              <a:rPr lang="de-DE" dirty="0" smtClean="0"/>
              <a:t>)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for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dirty="0" smtClean="0">
                <a:solidFill>
                  <a:srgbClr val="00B0F0"/>
                </a:solidFill>
              </a:rPr>
              <a:t>Public </a:t>
            </a:r>
            <a:r>
              <a:rPr lang="de-DE" dirty="0" err="1" smtClean="0">
                <a:solidFill>
                  <a:srgbClr val="00B0F0"/>
                </a:solidFill>
              </a:rPr>
              <a:t>media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err="1" smtClean="0">
                <a:solidFill>
                  <a:srgbClr val="00B0F0"/>
                </a:solidFill>
              </a:rPr>
              <a:t>alliance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481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1193</Words>
  <Application>Microsoft Office PowerPoint</Application>
  <PresentationFormat>Breitbild</PresentationFormat>
  <Paragraphs>106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Wingdings</vt:lpstr>
      <vt:lpstr>Office Theme</vt:lpstr>
      <vt:lpstr>Public service media and media diversity</vt:lpstr>
      <vt:lpstr>PowerPoint-Präsentation</vt:lpstr>
      <vt:lpstr>Structure of psm chapter</vt:lpstr>
      <vt:lpstr>Case studies (I)</vt:lpstr>
      <vt:lpstr>Case studies (II)</vt:lpstr>
      <vt:lpstr>Preliminary findings (I)</vt:lpstr>
      <vt:lpstr>Preliminary findings (II) </vt:lpstr>
      <vt:lpstr>Preliminary findings (III) </vt:lpstr>
      <vt:lpstr>Preliminary findings (IV) </vt:lpstr>
      <vt:lpstr>Quotes to be sought from….</vt:lpstr>
      <vt:lpstr>Quotes to be sought from….</vt:lpstr>
      <vt:lpstr>Five key messages (I) </vt:lpstr>
      <vt:lpstr>Five key messages (II)</vt:lpstr>
      <vt:lpstr>2030 Agenda – relevant SDGs</vt:lpstr>
      <vt:lpstr>2030 Agenda – relevant SDGs</vt:lpstr>
      <vt:lpstr>2030 Agenda – relevant SDGs</vt:lpstr>
      <vt:lpstr>Recommendations….first raw sketch</vt:lpstr>
      <vt:lpstr>GR  Indicators</vt:lpstr>
      <vt:lpstr>GR  Indicator (3) – Means of Verification</vt:lpstr>
      <vt:lpstr>Data used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service media and media diversity</dc:title>
  <dc:creator>Christine M Merkel</dc:creator>
  <cp:lastModifiedBy>Christine M Merkel</cp:lastModifiedBy>
  <cp:revision>53</cp:revision>
  <dcterms:created xsi:type="dcterms:W3CDTF">2017-03-03T07:24:19Z</dcterms:created>
  <dcterms:modified xsi:type="dcterms:W3CDTF">2017-03-03T12:57:12Z</dcterms:modified>
</cp:coreProperties>
</file>